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256" r:id="rId2"/>
    <p:sldId id="259" r:id="rId3"/>
    <p:sldId id="261" r:id="rId4"/>
    <p:sldId id="262" r:id="rId5"/>
    <p:sldId id="258"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9" autoAdjust="0"/>
    <p:restoredTop sz="94660"/>
  </p:normalViewPr>
  <p:slideViewPr>
    <p:cSldViewPr snapToGrid="0">
      <p:cViewPr varScale="1">
        <p:scale>
          <a:sx n="86" d="100"/>
          <a:sy n="86" d="100"/>
        </p:scale>
        <p:origin x="811" y="4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402165D6-E0C8-4A4B-AA96-D1B8E25461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D3AFB710-1558-4563-97CE-2464D4AF90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B1D74C-91D3-48C4-A79A-1C4BFF346494}" type="datetimeFigureOut">
              <a:rPr lang="cs-CZ" smtClean="0"/>
              <a:t>29.05.2019</a:t>
            </a:fld>
            <a:endParaRPr lang="cs-CZ"/>
          </a:p>
        </p:txBody>
      </p:sp>
      <p:sp>
        <p:nvSpPr>
          <p:cNvPr id="4" name="Zástupný symbol pro zápatí 3">
            <a:extLst>
              <a:ext uri="{FF2B5EF4-FFF2-40B4-BE49-F238E27FC236}">
                <a16:creationId xmlns:a16="http://schemas.microsoft.com/office/drawing/2014/main" id="{37796CA7-6F3A-4642-9223-6EB0D30EF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8D780EC8-0C2E-4F85-B3DE-D23C079C84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35D17C-05AA-4E62-A4CB-000117F476CA}" type="slidenum">
              <a:rPr lang="cs-CZ" smtClean="0"/>
              <a:t>‹Nr.›</a:t>
            </a:fld>
            <a:endParaRPr lang="cs-CZ"/>
          </a:p>
        </p:txBody>
      </p:sp>
    </p:spTree>
    <p:extLst>
      <p:ext uri="{BB962C8B-B14F-4D97-AF65-F5344CB8AC3E}">
        <p14:creationId xmlns:p14="http://schemas.microsoft.com/office/powerpoint/2010/main" val="130507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956A8-13C7-43E2-828E-E1F9909DD675}" type="datetimeFigureOut">
              <a:rPr lang="cs-CZ" smtClean="0"/>
              <a:t>29.05.2019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DEE35-E3F1-4FB4-BBFC-356999096DB1}" type="slidenum">
              <a:rPr lang="cs-CZ" smtClean="0"/>
              <a:t>‹Nr.›</a:t>
            </a:fld>
            <a:endParaRPr lang="cs-CZ"/>
          </a:p>
        </p:txBody>
      </p:sp>
    </p:spTree>
    <p:extLst>
      <p:ext uri="{BB962C8B-B14F-4D97-AF65-F5344CB8AC3E}">
        <p14:creationId xmlns:p14="http://schemas.microsoft.com/office/powerpoint/2010/main" val="151028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www.iscn.com/" TargetMode="External"/><Relationship Id="rId13" Type="http://schemas.openxmlformats.org/officeDocument/2006/relationships/image" Target="../media/image12.tiff"/><Relationship Id="rId18" Type="http://schemas.openxmlformats.org/officeDocument/2006/relationships/hyperlink" Target="http://www.elic.fh-joanneum.at/" TargetMode="External"/><Relationship Id="rId3" Type="http://schemas.openxmlformats.org/officeDocument/2006/relationships/image" Target="../media/image5.jpeg"/><Relationship Id="rId21" Type="http://schemas.openxmlformats.org/officeDocument/2006/relationships/image" Target="../media/image16.png"/><Relationship Id="rId7" Type="http://schemas.openxmlformats.org/officeDocument/2006/relationships/image" Target="../media/image9.jpeg"/><Relationship Id="rId12" Type="http://schemas.openxmlformats.org/officeDocument/2006/relationships/hyperlink" Target="http://web.brgkepler.at/" TargetMode="External"/><Relationship Id="rId17" Type="http://schemas.openxmlformats.org/officeDocument/2006/relationships/image" Target="../media/image14.jpeg"/><Relationship Id="rId25" Type="http://schemas.openxmlformats.org/officeDocument/2006/relationships/image" Target="../media/image18.png"/><Relationship Id="rId2" Type="http://schemas.openxmlformats.org/officeDocument/2006/relationships/image" Target="../media/image2.png"/><Relationship Id="rId16" Type="http://schemas.openxmlformats.org/officeDocument/2006/relationships/hyperlink" Target="http://www.pascal-gymnasium.de/" TargetMode="External"/><Relationship Id="rId20"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hyperlink" Target="https://www.hs-duesseldorf.de/" TargetMode="External"/><Relationship Id="rId11" Type="http://schemas.openxmlformats.org/officeDocument/2006/relationships/image" Target="../media/image11.jpeg"/><Relationship Id="rId24" Type="http://schemas.openxmlformats.org/officeDocument/2006/relationships/hyperlink" Target="http://elicmooc.wpengine.com/" TargetMode="External"/><Relationship Id="rId5" Type="http://schemas.openxmlformats.org/officeDocument/2006/relationships/image" Target="../media/image8.jpeg"/><Relationship Id="rId15" Type="http://schemas.openxmlformats.org/officeDocument/2006/relationships/image" Target="../media/image13.tiff"/><Relationship Id="rId23" Type="http://schemas.openxmlformats.org/officeDocument/2006/relationships/hyperlink" Target="https://www.facebook.com/EngineeringLiteracy/" TargetMode="External"/><Relationship Id="rId10" Type="http://schemas.openxmlformats.org/officeDocument/2006/relationships/hyperlink" Target="https://www.isisfermosolari.it/" TargetMode="External"/><Relationship Id="rId19" Type="http://schemas.openxmlformats.org/officeDocument/2006/relationships/image" Target="../media/image7.jpeg"/><Relationship Id="rId4" Type="http://schemas.openxmlformats.org/officeDocument/2006/relationships/hyperlink" Target="https://www.fh-joanneum.at/" TargetMode="External"/><Relationship Id="rId9" Type="http://schemas.openxmlformats.org/officeDocument/2006/relationships/image" Target="../media/image10.jpeg"/><Relationship Id="rId14" Type="http://schemas.openxmlformats.org/officeDocument/2006/relationships/hyperlink" Target="https://www.coopcramars.it/en/home/" TargetMode="External"/><Relationship Id="rId22"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stretch>
            <a:fillRect/>
          </a:stretch>
        </p:blipFill>
        <p:spPr>
          <a:xfrm rot="19900036">
            <a:off x="561205" y="1313097"/>
            <a:ext cx="2798027" cy="3031737"/>
          </a:xfrm>
          <a:prstGeom prst="rect">
            <a:avLst/>
          </a:prstGeom>
        </p:spPr>
      </p:pic>
      <p:sp>
        <p:nvSpPr>
          <p:cNvPr id="14" name="Textfeld 13"/>
          <p:cNvSpPr txBox="1"/>
          <p:nvPr userDrawn="1"/>
        </p:nvSpPr>
        <p:spPr>
          <a:xfrm>
            <a:off x="2940057" y="6136631"/>
            <a:ext cx="9039508" cy="553998"/>
          </a:xfrm>
          <a:prstGeom prst="rect">
            <a:avLst/>
          </a:prstGeom>
          <a:noFill/>
        </p:spPr>
        <p:txBody>
          <a:bodyPr wrap="square" rtlCol="0">
            <a:spAutoFit/>
          </a:bodyPr>
          <a:lstStyle/>
          <a:p>
            <a:r>
              <a:rPr lang="de-DE" sz="1000" dirty="0"/>
              <a:t>Engineering </a:t>
            </a:r>
            <a:r>
              <a:rPr lang="de-DE" sz="1000" dirty="0" err="1"/>
              <a:t>Literacy</a:t>
            </a:r>
            <a:r>
              <a:rPr lang="de-DE" sz="1000" dirty="0"/>
              <a:t> Online (ELIC). The </a:t>
            </a:r>
            <a:r>
              <a:rPr lang="de-DE" sz="1000" dirty="0" err="1"/>
              <a:t>project</a:t>
            </a:r>
            <a:r>
              <a:rPr lang="de-DE" sz="1000" dirty="0"/>
              <a:t> </a:t>
            </a:r>
            <a:r>
              <a:rPr lang="de-DE" sz="1000" dirty="0" err="1"/>
              <a:t>is</a:t>
            </a:r>
            <a:r>
              <a:rPr lang="de-DE" sz="1000" dirty="0"/>
              <a:t> </a:t>
            </a:r>
            <a:r>
              <a:rPr lang="de-DE" sz="1000" dirty="0" err="1"/>
              <a:t>co-funded</a:t>
            </a:r>
            <a:r>
              <a:rPr lang="de-DE" sz="1000" dirty="0"/>
              <a:t> </a:t>
            </a:r>
            <a:r>
              <a:rPr lang="de-DE" sz="1000" dirty="0" err="1"/>
              <a:t>by</a:t>
            </a:r>
            <a:r>
              <a:rPr lang="de-DE" sz="1000" dirty="0"/>
              <a:t> </a:t>
            </a:r>
            <a:r>
              <a:rPr lang="de-DE" sz="1000" dirty="0" err="1"/>
              <a:t>the</a:t>
            </a:r>
            <a:r>
              <a:rPr lang="de-DE" sz="1000" dirty="0"/>
              <a:t> Erasmus+ Programme of </a:t>
            </a:r>
            <a:r>
              <a:rPr lang="de-DE" sz="1000" dirty="0" err="1"/>
              <a:t>the</a:t>
            </a:r>
            <a:r>
              <a:rPr lang="de-DE" sz="1000" dirty="0"/>
              <a:t> European Union - 2017-1-AT01-KA201-035034. </a:t>
            </a:r>
            <a:r>
              <a:rPr lang="en-US" sz="10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000" dirty="0"/>
          </a:p>
        </p:txBody>
      </p:sp>
      <p:pic>
        <p:nvPicPr>
          <p:cNvPr id="13" name="Obrázek 12">
            <a:extLst>
              <a:ext uri="{FF2B5EF4-FFF2-40B4-BE49-F238E27FC236}">
                <a16:creationId xmlns:a16="http://schemas.microsoft.com/office/drawing/2014/main" id="{0A88465A-402E-4137-BFE1-F6BB771485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47" y="6098436"/>
            <a:ext cx="2206915" cy="630387"/>
          </a:xfrm>
          <a:prstGeom prst="rect">
            <a:avLst/>
          </a:prstGeom>
        </p:spPr>
      </p:pic>
      <p:sp>
        <p:nvSpPr>
          <p:cNvPr id="15" name="TextovéPole 14">
            <a:extLst>
              <a:ext uri="{FF2B5EF4-FFF2-40B4-BE49-F238E27FC236}">
                <a16:creationId xmlns:a16="http://schemas.microsoft.com/office/drawing/2014/main" id="{883A2E9E-0F94-4C6E-A016-2D4499E56D44}"/>
              </a:ext>
            </a:extLst>
          </p:cNvPr>
          <p:cNvSpPr txBox="1"/>
          <p:nvPr userDrawn="1"/>
        </p:nvSpPr>
        <p:spPr>
          <a:xfrm>
            <a:off x="4341485" y="255694"/>
            <a:ext cx="7461248" cy="3046988"/>
          </a:xfrm>
          <a:prstGeom prst="rect">
            <a:avLst/>
          </a:prstGeom>
          <a:noFill/>
        </p:spPr>
        <p:txBody>
          <a:bodyPr wrap="square" rtlCol="0">
            <a:spAutoFit/>
          </a:bodyPr>
          <a:lstStyle/>
          <a:p>
            <a:pPr algn="ctr"/>
            <a:endParaRPr lang="en-US" sz="3200" b="1" dirty="0"/>
          </a:p>
          <a:p>
            <a:pPr algn="ctr"/>
            <a:r>
              <a:rPr lang="en-US" sz="4800" b="1" dirty="0"/>
              <a:t>Engineering Literacy Online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MOOC to increase engineering literacy among secondary school teachers </a:t>
            </a:r>
          </a:p>
        </p:txBody>
      </p:sp>
      <p:pic>
        <p:nvPicPr>
          <p:cNvPr id="16" name="Obrázek 15">
            <a:extLst>
              <a:ext uri="{FF2B5EF4-FFF2-40B4-BE49-F238E27FC236}">
                <a16:creationId xmlns:a16="http://schemas.microsoft.com/office/drawing/2014/main" id="{9F2252C4-F639-49E7-9664-93E7B8DCDD6A}"/>
              </a:ext>
            </a:extLst>
          </p:cNvPr>
          <p:cNvPicPr>
            <a:picLocks/>
          </p:cNvPicPr>
          <p:nvPr userDrawn="1"/>
        </p:nvPicPr>
        <p:blipFill>
          <a:blip r:embed="rId4"/>
          <a:stretch>
            <a:fillRect/>
          </a:stretch>
        </p:blipFill>
        <p:spPr>
          <a:xfrm>
            <a:off x="5316309" y="1918170"/>
            <a:ext cx="5511600" cy="64578"/>
          </a:xfrm>
          <a:prstGeom prst="rect">
            <a:avLst/>
          </a:prstGeom>
        </p:spPr>
      </p:pic>
      <p:sp>
        <p:nvSpPr>
          <p:cNvPr id="18" name="Zástupný symbol pro text 17">
            <a:extLst>
              <a:ext uri="{FF2B5EF4-FFF2-40B4-BE49-F238E27FC236}">
                <a16:creationId xmlns:a16="http://schemas.microsoft.com/office/drawing/2014/main" id="{D89F619D-0F34-495A-A3C1-A94B9FD6F295}"/>
              </a:ext>
            </a:extLst>
          </p:cNvPr>
          <p:cNvSpPr>
            <a:spLocks noGrp="1"/>
          </p:cNvSpPr>
          <p:nvPr userDrawn="1">
            <p:ph type="body" sz="quarter" idx="10" hasCustomPrompt="1"/>
          </p:nvPr>
        </p:nvSpPr>
        <p:spPr>
          <a:xfrm>
            <a:off x="4493442" y="3733415"/>
            <a:ext cx="7157334" cy="550891"/>
          </a:xfrm>
        </p:spPr>
        <p:txBody>
          <a:bodyPr anchor="ctr" anchorCtr="1"/>
          <a:lstStyle>
            <a:lvl1pPr marL="0" indent="0">
              <a:buNone/>
              <a:defRPr b="0" i="0"/>
            </a:lvl1pPr>
            <a:lvl2pPr marL="457200" indent="0">
              <a:buNone/>
              <a:defRPr/>
            </a:lvl2pPr>
            <a:lvl3pPr marL="914400" indent="0">
              <a:buNone/>
              <a:defRPr/>
            </a:lvl3pPr>
            <a:lvl4pPr marL="1371600" indent="0">
              <a:buNone/>
              <a:defRPr/>
            </a:lvl4pPr>
            <a:lvl5pPr marL="1828800" indent="0">
              <a:buNone/>
              <a:defRPr/>
            </a:lvl5pPr>
          </a:lstStyle>
          <a:p>
            <a:pPr algn="ctr">
              <a:tabLst>
                <a:tab pos="1792288" algn="l"/>
              </a:tabLst>
            </a:pPr>
            <a:r>
              <a:rPr lang="en-US" sz="2800" b="1" dirty="0"/>
              <a:t>Module 2 – Battery and Lighting Systems</a:t>
            </a:r>
          </a:p>
        </p:txBody>
      </p:sp>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9856155">
            <a:off x="1367282" y="1798963"/>
            <a:ext cx="2858130" cy="1218743"/>
          </a:xfrm>
          <a:prstGeom prst="rect">
            <a:avLst/>
          </a:prstGeom>
        </p:spPr>
      </p:pic>
      <p:sp>
        <p:nvSpPr>
          <p:cNvPr id="19" name="Zástupný symbol pro text 17">
            <a:extLst>
              <a:ext uri="{FF2B5EF4-FFF2-40B4-BE49-F238E27FC236}">
                <a16:creationId xmlns:a16="http://schemas.microsoft.com/office/drawing/2014/main" id="{65E35815-5628-42BF-B700-156E49A55AD6}"/>
              </a:ext>
            </a:extLst>
          </p:cNvPr>
          <p:cNvSpPr>
            <a:spLocks noGrp="1"/>
          </p:cNvSpPr>
          <p:nvPr>
            <p:ph type="body" sz="quarter" idx="11" hasCustomPrompt="1"/>
          </p:nvPr>
        </p:nvSpPr>
        <p:spPr>
          <a:xfrm>
            <a:off x="4493442" y="4659577"/>
            <a:ext cx="7157334" cy="999543"/>
          </a:xfrm>
        </p:spPr>
        <p:txBody>
          <a:bodyPr anchor="ctr" anchorCtr="1"/>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algn="ctr">
              <a:tabLst>
                <a:tab pos="1792288" algn="l"/>
              </a:tabLst>
            </a:pPr>
            <a:r>
              <a:rPr lang="en-US" sz="2800" b="1" dirty="0"/>
              <a:t>Lesson – Overview of battery systems and their elements</a:t>
            </a:r>
          </a:p>
        </p:txBody>
      </p:sp>
    </p:spTree>
    <p:extLst>
      <p:ext uri="{BB962C8B-B14F-4D97-AF65-F5344CB8AC3E}">
        <p14:creationId xmlns:p14="http://schemas.microsoft.com/office/powerpoint/2010/main" val="72232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5E48CF5-3E02-40A8-98AD-52B6FC995B7F}"/>
              </a:ext>
            </a:extLst>
          </p:cNvPr>
          <p:cNvPicPr>
            <a:picLocks noChangeAspect="1"/>
          </p:cNvPicPr>
          <p:nvPr userDrawn="1"/>
        </p:nvPicPr>
        <p:blipFill>
          <a:blip r:embed="rId2"/>
          <a:stretch>
            <a:fillRect/>
          </a:stretch>
        </p:blipFill>
        <p:spPr>
          <a:xfrm rot="13144713">
            <a:off x="11437038" y="6092646"/>
            <a:ext cx="677523" cy="734114"/>
          </a:xfrm>
          <a:prstGeom prst="rect">
            <a:avLst/>
          </a:prstGeom>
        </p:spPr>
      </p:pic>
      <p:sp>
        <p:nvSpPr>
          <p:cNvPr id="2" name="Titel 1"/>
          <p:cNvSpPr>
            <a:spLocks noGrp="1"/>
          </p:cNvSpPr>
          <p:nvPr>
            <p:ph type="title"/>
          </p:nvPr>
        </p:nvSpPr>
        <p:spPr>
          <a:xfrm>
            <a:off x="461010" y="329313"/>
            <a:ext cx="9384030" cy="911208"/>
          </a:xfrm>
        </p:spPr>
        <p:txBody>
          <a:bodyPr/>
          <a:lstStyle>
            <a:lvl1pPr>
              <a:defRPr b="1"/>
            </a:lvl1pPr>
          </a:lstStyle>
          <a:p>
            <a:r>
              <a:rPr lang="de-DE" dirty="0"/>
              <a:t>Titelmasterformat durch Klicken bearbeiten</a:t>
            </a:r>
            <a:endParaRPr lang="de-AT" dirty="0"/>
          </a:p>
        </p:txBody>
      </p:sp>
      <p:sp>
        <p:nvSpPr>
          <p:cNvPr id="3" name="Inhaltsplatzhalter 2"/>
          <p:cNvSpPr>
            <a:spLocks noGrp="1"/>
          </p:cNvSpPr>
          <p:nvPr>
            <p:ph idx="1"/>
          </p:nvPr>
        </p:nvSpPr>
        <p:spPr>
          <a:xfrm>
            <a:off x="461009" y="1625011"/>
            <a:ext cx="11269981" cy="449316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p:cNvSpPr>
            <a:spLocks noGrp="1"/>
          </p:cNvSpPr>
          <p:nvPr>
            <p:ph type="ftr" sz="quarter" idx="11"/>
          </p:nvPr>
        </p:nvSpPr>
        <p:spPr/>
        <p:txBody>
          <a:bodyPr/>
          <a:lstStyle/>
          <a:p>
            <a:endParaRPr lang="de-AT"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472" y="244126"/>
            <a:ext cx="1649686" cy="703447"/>
          </a:xfrm>
          <a:prstGeom prst="rect">
            <a:avLst/>
          </a:prstGeom>
        </p:spPr>
      </p:pic>
      <p:pic>
        <p:nvPicPr>
          <p:cNvPr id="9" name="Obrázek 8">
            <a:extLst>
              <a:ext uri="{FF2B5EF4-FFF2-40B4-BE49-F238E27FC236}">
                <a16:creationId xmlns:a16="http://schemas.microsoft.com/office/drawing/2014/main" id="{724A2436-1A87-4C7D-BAB9-314FA99857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pic>
        <p:nvPicPr>
          <p:cNvPr id="10" name="Obrázek 9">
            <a:extLst>
              <a:ext uri="{FF2B5EF4-FFF2-40B4-BE49-F238E27FC236}">
                <a16:creationId xmlns:a16="http://schemas.microsoft.com/office/drawing/2014/main" id="{E74992E9-3B3A-4C03-86B7-A359FB8A8339}"/>
              </a:ext>
            </a:extLst>
          </p:cNvPr>
          <p:cNvPicPr>
            <a:picLocks/>
          </p:cNvPicPr>
          <p:nvPr userDrawn="1"/>
        </p:nvPicPr>
        <p:blipFill>
          <a:blip r:embed="rId5"/>
          <a:stretch>
            <a:fillRect/>
          </a:stretch>
        </p:blipFill>
        <p:spPr>
          <a:xfrm>
            <a:off x="461009" y="1322263"/>
            <a:ext cx="11269981" cy="64578"/>
          </a:xfrm>
          <a:prstGeom prst="rect">
            <a:avLst/>
          </a:prstGeom>
        </p:spPr>
      </p:pic>
      <p:sp>
        <p:nvSpPr>
          <p:cNvPr id="14" name="Slide Number Placeholder 5">
            <a:extLst>
              <a:ext uri="{FF2B5EF4-FFF2-40B4-BE49-F238E27FC236}">
                <a16:creationId xmlns:a16="http://schemas.microsoft.com/office/drawing/2014/main" id="{E1E75633-33C4-473F-BFBB-60ADD8C735BC}"/>
              </a:ext>
            </a:extLst>
          </p:cNvPr>
          <p:cNvSpPr>
            <a:spLocks noGrp="1"/>
          </p:cNvSpPr>
          <p:nvPr>
            <p:ph type="sldNum" sz="quarter" idx="4"/>
          </p:nvPr>
        </p:nvSpPr>
        <p:spPr>
          <a:xfrm>
            <a:off x="11536766" y="6239244"/>
            <a:ext cx="436159" cy="374630"/>
          </a:xfrm>
          <a:prstGeom prst="rect">
            <a:avLst/>
          </a:prstGeom>
        </p:spPr>
        <p:txBody>
          <a:bodyPr anchor="ctr" anchorCtr="1"/>
          <a:lstStyle>
            <a:lvl1pPr>
              <a:defRPr sz="1600" b="1">
                <a:solidFill>
                  <a:schemeClr val="tx1">
                    <a:lumMod val="75000"/>
                    <a:lumOff val="25000"/>
                  </a:schemeClr>
                </a:solidFill>
                <a:latin typeface="+mn-lt"/>
              </a:defRPr>
            </a:lvl1pPr>
          </a:lstStyle>
          <a:p>
            <a:fld id="{F36C87F6-986D-49E6-AF40-1B3A1EE8064D}" type="slidenum">
              <a:rPr lang="cs-CZ" smtClean="0"/>
              <a:pPr/>
              <a:t>‹Nr.›</a:t>
            </a:fld>
            <a:endParaRPr lang="cs-CZ" dirty="0"/>
          </a:p>
        </p:txBody>
      </p:sp>
    </p:spTree>
    <p:extLst>
      <p:ext uri="{BB962C8B-B14F-4D97-AF65-F5344CB8AC3E}">
        <p14:creationId xmlns:p14="http://schemas.microsoft.com/office/powerpoint/2010/main" val="308305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5E48CF5-3E02-40A8-98AD-52B6FC995B7F}"/>
              </a:ext>
            </a:extLst>
          </p:cNvPr>
          <p:cNvPicPr>
            <a:picLocks noChangeAspect="1"/>
          </p:cNvPicPr>
          <p:nvPr userDrawn="1"/>
        </p:nvPicPr>
        <p:blipFill>
          <a:blip r:embed="rId2"/>
          <a:stretch>
            <a:fillRect/>
          </a:stretch>
        </p:blipFill>
        <p:spPr>
          <a:xfrm rot="13144713">
            <a:off x="11437038" y="6092646"/>
            <a:ext cx="677523" cy="734114"/>
          </a:xfrm>
          <a:prstGeom prst="rect">
            <a:avLst/>
          </a:prstGeom>
        </p:spPr>
      </p:pic>
      <p:sp>
        <p:nvSpPr>
          <p:cNvPr id="2" name="Titel 1"/>
          <p:cNvSpPr>
            <a:spLocks noGrp="1"/>
          </p:cNvSpPr>
          <p:nvPr>
            <p:ph type="title"/>
          </p:nvPr>
        </p:nvSpPr>
        <p:spPr>
          <a:xfrm>
            <a:off x="461010" y="329313"/>
            <a:ext cx="9384030" cy="911208"/>
          </a:xfrm>
        </p:spPr>
        <p:txBody>
          <a:bodyPr/>
          <a:lstStyle>
            <a:lvl1pPr>
              <a:defRPr b="1"/>
            </a:lvl1pPr>
          </a:lstStyle>
          <a:p>
            <a:r>
              <a:rPr lang="de-DE" dirty="0"/>
              <a:t>Titelmasterformat durch Klicken bearbeiten</a:t>
            </a:r>
            <a:endParaRPr lang="de-AT" dirty="0"/>
          </a:p>
        </p:txBody>
      </p:sp>
      <p:sp>
        <p:nvSpPr>
          <p:cNvPr id="3" name="Inhaltsplatzhalter 2"/>
          <p:cNvSpPr>
            <a:spLocks noGrp="1"/>
          </p:cNvSpPr>
          <p:nvPr>
            <p:ph idx="1"/>
          </p:nvPr>
        </p:nvSpPr>
        <p:spPr>
          <a:xfrm>
            <a:off x="461009" y="1625011"/>
            <a:ext cx="5634991" cy="449316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p:cNvSpPr>
            <a:spLocks noGrp="1"/>
          </p:cNvSpPr>
          <p:nvPr>
            <p:ph type="ftr" sz="quarter" idx="11"/>
          </p:nvPr>
        </p:nvSpPr>
        <p:spPr/>
        <p:txBody>
          <a:bodyPr/>
          <a:lstStyle/>
          <a:p>
            <a:endParaRPr lang="de-AT"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472" y="244126"/>
            <a:ext cx="1649686" cy="703447"/>
          </a:xfrm>
          <a:prstGeom prst="rect">
            <a:avLst/>
          </a:prstGeom>
        </p:spPr>
      </p:pic>
      <p:pic>
        <p:nvPicPr>
          <p:cNvPr id="10" name="Obrázek 9">
            <a:extLst>
              <a:ext uri="{FF2B5EF4-FFF2-40B4-BE49-F238E27FC236}">
                <a16:creationId xmlns:a16="http://schemas.microsoft.com/office/drawing/2014/main" id="{E74992E9-3B3A-4C03-86B7-A359FB8A8339}"/>
              </a:ext>
            </a:extLst>
          </p:cNvPr>
          <p:cNvPicPr>
            <a:picLocks/>
          </p:cNvPicPr>
          <p:nvPr userDrawn="1"/>
        </p:nvPicPr>
        <p:blipFill>
          <a:blip r:embed="rId4"/>
          <a:stretch>
            <a:fillRect/>
          </a:stretch>
        </p:blipFill>
        <p:spPr>
          <a:xfrm>
            <a:off x="461009" y="1322263"/>
            <a:ext cx="11269981" cy="64578"/>
          </a:xfrm>
          <a:prstGeom prst="rect">
            <a:avLst/>
          </a:prstGeom>
        </p:spPr>
      </p:pic>
      <p:sp>
        <p:nvSpPr>
          <p:cNvPr id="14" name="Slide Number Placeholder 5">
            <a:extLst>
              <a:ext uri="{FF2B5EF4-FFF2-40B4-BE49-F238E27FC236}">
                <a16:creationId xmlns:a16="http://schemas.microsoft.com/office/drawing/2014/main" id="{E1E75633-33C4-473F-BFBB-60ADD8C735BC}"/>
              </a:ext>
            </a:extLst>
          </p:cNvPr>
          <p:cNvSpPr>
            <a:spLocks noGrp="1"/>
          </p:cNvSpPr>
          <p:nvPr>
            <p:ph type="sldNum" sz="quarter" idx="4"/>
          </p:nvPr>
        </p:nvSpPr>
        <p:spPr>
          <a:xfrm>
            <a:off x="11536766" y="6239244"/>
            <a:ext cx="436159" cy="374630"/>
          </a:xfrm>
          <a:prstGeom prst="rect">
            <a:avLst/>
          </a:prstGeom>
        </p:spPr>
        <p:txBody>
          <a:bodyPr anchor="ctr" anchorCtr="1"/>
          <a:lstStyle>
            <a:lvl1pPr>
              <a:defRPr sz="1600" b="1">
                <a:solidFill>
                  <a:schemeClr val="tx1">
                    <a:lumMod val="75000"/>
                    <a:lumOff val="25000"/>
                  </a:schemeClr>
                </a:solidFill>
                <a:latin typeface="+mn-lt"/>
              </a:defRPr>
            </a:lvl1pPr>
          </a:lstStyle>
          <a:p>
            <a:fld id="{F36C87F6-986D-49E6-AF40-1B3A1EE8064D}" type="slidenum">
              <a:rPr lang="cs-CZ" smtClean="0"/>
              <a:pPr/>
              <a:t>‹Nr.›</a:t>
            </a:fld>
            <a:endParaRPr lang="cs-CZ" dirty="0"/>
          </a:p>
        </p:txBody>
      </p:sp>
      <p:pic>
        <p:nvPicPr>
          <p:cNvPr id="11" name="Obrázek 10">
            <a:extLst>
              <a:ext uri="{FF2B5EF4-FFF2-40B4-BE49-F238E27FC236}">
                <a16:creationId xmlns:a16="http://schemas.microsoft.com/office/drawing/2014/main" id="{5762E7C6-AD4A-43F4-9324-4334A253913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spTree>
    <p:extLst>
      <p:ext uri="{BB962C8B-B14F-4D97-AF65-F5344CB8AC3E}">
        <p14:creationId xmlns:p14="http://schemas.microsoft.com/office/powerpoint/2010/main" val="329325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5E48CF5-3E02-40A8-98AD-52B6FC995B7F}"/>
              </a:ext>
            </a:extLst>
          </p:cNvPr>
          <p:cNvPicPr>
            <a:picLocks noChangeAspect="1"/>
          </p:cNvPicPr>
          <p:nvPr userDrawn="1"/>
        </p:nvPicPr>
        <p:blipFill>
          <a:blip r:embed="rId2"/>
          <a:stretch>
            <a:fillRect/>
          </a:stretch>
        </p:blipFill>
        <p:spPr>
          <a:xfrm rot="13144713">
            <a:off x="11437038" y="6092646"/>
            <a:ext cx="677523" cy="734114"/>
          </a:xfrm>
          <a:prstGeom prst="rect">
            <a:avLst/>
          </a:prstGeom>
        </p:spPr>
      </p:pic>
      <p:sp>
        <p:nvSpPr>
          <p:cNvPr id="2" name="Titel 1"/>
          <p:cNvSpPr>
            <a:spLocks noGrp="1"/>
          </p:cNvSpPr>
          <p:nvPr>
            <p:ph type="title"/>
          </p:nvPr>
        </p:nvSpPr>
        <p:spPr>
          <a:xfrm>
            <a:off x="461010" y="329313"/>
            <a:ext cx="9384030" cy="911208"/>
          </a:xfrm>
        </p:spPr>
        <p:txBody>
          <a:bodyPr/>
          <a:lstStyle>
            <a:lvl1pPr>
              <a:defRPr b="1"/>
            </a:lvl1pPr>
          </a:lstStyle>
          <a:p>
            <a:r>
              <a:rPr lang="de-DE" dirty="0"/>
              <a:t>Titelmasterformat durch Klicken bearbeiten</a:t>
            </a:r>
            <a:endParaRPr lang="de-AT" dirty="0"/>
          </a:p>
        </p:txBody>
      </p:sp>
      <p:sp>
        <p:nvSpPr>
          <p:cNvPr id="3" name="Inhaltsplatzhalter 2"/>
          <p:cNvSpPr>
            <a:spLocks noGrp="1"/>
          </p:cNvSpPr>
          <p:nvPr>
            <p:ph idx="1"/>
          </p:nvPr>
        </p:nvSpPr>
        <p:spPr>
          <a:xfrm>
            <a:off x="6096000" y="1625011"/>
            <a:ext cx="5634990" cy="449316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p:cNvSpPr>
            <a:spLocks noGrp="1"/>
          </p:cNvSpPr>
          <p:nvPr>
            <p:ph type="ftr" sz="quarter" idx="11"/>
          </p:nvPr>
        </p:nvSpPr>
        <p:spPr/>
        <p:txBody>
          <a:bodyPr/>
          <a:lstStyle/>
          <a:p>
            <a:endParaRPr lang="de-AT"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472" y="244126"/>
            <a:ext cx="1649686" cy="703447"/>
          </a:xfrm>
          <a:prstGeom prst="rect">
            <a:avLst/>
          </a:prstGeom>
        </p:spPr>
      </p:pic>
      <p:pic>
        <p:nvPicPr>
          <p:cNvPr id="10" name="Obrázek 9">
            <a:extLst>
              <a:ext uri="{FF2B5EF4-FFF2-40B4-BE49-F238E27FC236}">
                <a16:creationId xmlns:a16="http://schemas.microsoft.com/office/drawing/2014/main" id="{E74992E9-3B3A-4C03-86B7-A359FB8A8339}"/>
              </a:ext>
            </a:extLst>
          </p:cNvPr>
          <p:cNvPicPr>
            <a:picLocks/>
          </p:cNvPicPr>
          <p:nvPr userDrawn="1"/>
        </p:nvPicPr>
        <p:blipFill>
          <a:blip r:embed="rId4"/>
          <a:stretch>
            <a:fillRect/>
          </a:stretch>
        </p:blipFill>
        <p:spPr>
          <a:xfrm>
            <a:off x="461009" y="1322263"/>
            <a:ext cx="11269981" cy="64578"/>
          </a:xfrm>
          <a:prstGeom prst="rect">
            <a:avLst/>
          </a:prstGeom>
        </p:spPr>
      </p:pic>
      <p:sp>
        <p:nvSpPr>
          <p:cNvPr id="14" name="Slide Number Placeholder 5">
            <a:extLst>
              <a:ext uri="{FF2B5EF4-FFF2-40B4-BE49-F238E27FC236}">
                <a16:creationId xmlns:a16="http://schemas.microsoft.com/office/drawing/2014/main" id="{E1E75633-33C4-473F-BFBB-60ADD8C735BC}"/>
              </a:ext>
            </a:extLst>
          </p:cNvPr>
          <p:cNvSpPr>
            <a:spLocks noGrp="1"/>
          </p:cNvSpPr>
          <p:nvPr>
            <p:ph type="sldNum" sz="quarter" idx="4"/>
          </p:nvPr>
        </p:nvSpPr>
        <p:spPr>
          <a:xfrm>
            <a:off x="11536766" y="6239244"/>
            <a:ext cx="436159" cy="374630"/>
          </a:xfrm>
          <a:prstGeom prst="rect">
            <a:avLst/>
          </a:prstGeom>
        </p:spPr>
        <p:txBody>
          <a:bodyPr anchor="ctr" anchorCtr="1"/>
          <a:lstStyle>
            <a:lvl1pPr>
              <a:defRPr sz="1600" b="1">
                <a:solidFill>
                  <a:schemeClr val="tx1">
                    <a:lumMod val="75000"/>
                    <a:lumOff val="25000"/>
                  </a:schemeClr>
                </a:solidFill>
                <a:latin typeface="+mn-lt"/>
              </a:defRPr>
            </a:lvl1pPr>
          </a:lstStyle>
          <a:p>
            <a:fld id="{F36C87F6-986D-49E6-AF40-1B3A1EE8064D}" type="slidenum">
              <a:rPr lang="cs-CZ" smtClean="0"/>
              <a:pPr/>
              <a:t>‹Nr.›</a:t>
            </a:fld>
            <a:endParaRPr lang="cs-CZ" dirty="0"/>
          </a:p>
        </p:txBody>
      </p:sp>
      <p:pic>
        <p:nvPicPr>
          <p:cNvPr id="11" name="Obrázek 10">
            <a:extLst>
              <a:ext uri="{FF2B5EF4-FFF2-40B4-BE49-F238E27FC236}">
                <a16:creationId xmlns:a16="http://schemas.microsoft.com/office/drawing/2014/main" id="{9D534584-87DC-4EFB-AB7B-450355937C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spTree>
    <p:extLst>
      <p:ext uri="{BB962C8B-B14F-4D97-AF65-F5344CB8AC3E}">
        <p14:creationId xmlns:p14="http://schemas.microsoft.com/office/powerpoint/2010/main" val="289174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DFF36C2F-FDCE-49E4-ADB8-E00824054F66}"/>
              </a:ext>
            </a:extLst>
          </p:cNvPr>
          <p:cNvGrpSpPr>
            <a:grpSpLocks noChangeAspect="1"/>
          </p:cNvGrpSpPr>
          <p:nvPr userDrawn="1"/>
        </p:nvGrpSpPr>
        <p:grpSpPr>
          <a:xfrm>
            <a:off x="603684" y="535755"/>
            <a:ext cx="3664207" cy="3031737"/>
            <a:chOff x="551826" y="471865"/>
            <a:chExt cx="3664207" cy="3031737"/>
          </a:xfrm>
        </p:grpSpPr>
        <p:pic>
          <p:nvPicPr>
            <p:cNvPr id="11" name="Grafik 11">
              <a:extLst>
                <a:ext uri="{FF2B5EF4-FFF2-40B4-BE49-F238E27FC236}">
                  <a16:creationId xmlns:a16="http://schemas.microsoft.com/office/drawing/2014/main" id="{D098F0D4-C065-4358-939A-166F9608C469}"/>
                </a:ext>
              </a:extLst>
            </p:cNvPr>
            <p:cNvPicPr>
              <a:picLocks noChangeAspect="1"/>
            </p:cNvPicPr>
            <p:nvPr userDrawn="1"/>
          </p:nvPicPr>
          <p:blipFill>
            <a:blip r:embed="rId2"/>
            <a:stretch>
              <a:fillRect/>
            </a:stretch>
          </p:blipFill>
          <p:spPr>
            <a:xfrm rot="19900036">
              <a:off x="551826" y="471865"/>
              <a:ext cx="2798027" cy="3031737"/>
            </a:xfrm>
            <a:prstGeom prst="rect">
              <a:avLst/>
            </a:prstGeom>
          </p:spPr>
        </p:pic>
        <p:pic>
          <p:nvPicPr>
            <p:cNvPr id="13" name="Grafik 6">
              <a:extLst>
                <a:ext uri="{FF2B5EF4-FFF2-40B4-BE49-F238E27FC236}">
                  <a16:creationId xmlns:a16="http://schemas.microsoft.com/office/drawing/2014/main" id="{323B2EB3-ECFE-496E-BE9E-212BD7CB0A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856155">
              <a:off x="1357903" y="957731"/>
              <a:ext cx="2858130" cy="1218743"/>
            </a:xfrm>
            <a:prstGeom prst="rect">
              <a:avLst/>
            </a:prstGeom>
          </p:spPr>
        </p:pic>
      </p:grpSp>
      <p:sp>
        <p:nvSpPr>
          <p:cNvPr id="15" name="Textfeld 13">
            <a:extLst>
              <a:ext uri="{FF2B5EF4-FFF2-40B4-BE49-F238E27FC236}">
                <a16:creationId xmlns:a16="http://schemas.microsoft.com/office/drawing/2014/main" id="{FDFB6B07-A33E-4092-B95B-6C17B9040F05}"/>
              </a:ext>
            </a:extLst>
          </p:cNvPr>
          <p:cNvSpPr txBox="1"/>
          <p:nvPr userDrawn="1"/>
        </p:nvSpPr>
        <p:spPr>
          <a:xfrm>
            <a:off x="2474582" y="6176869"/>
            <a:ext cx="9039508" cy="553998"/>
          </a:xfrm>
          <a:prstGeom prst="rect">
            <a:avLst/>
          </a:prstGeom>
          <a:noFill/>
        </p:spPr>
        <p:txBody>
          <a:bodyPr wrap="square" rtlCol="0">
            <a:spAutoFit/>
          </a:bodyPr>
          <a:lstStyle/>
          <a:p>
            <a:r>
              <a:rPr lang="de-DE" sz="1000" dirty="0"/>
              <a:t>Engineering </a:t>
            </a:r>
            <a:r>
              <a:rPr lang="de-DE" sz="1000" dirty="0" err="1"/>
              <a:t>Literacy</a:t>
            </a:r>
            <a:r>
              <a:rPr lang="de-DE" sz="1000" dirty="0"/>
              <a:t> Online (ELIC). The </a:t>
            </a:r>
            <a:r>
              <a:rPr lang="de-DE" sz="1000" dirty="0" err="1"/>
              <a:t>project</a:t>
            </a:r>
            <a:r>
              <a:rPr lang="de-DE" sz="1000" dirty="0"/>
              <a:t> </a:t>
            </a:r>
            <a:r>
              <a:rPr lang="de-DE" sz="1000" dirty="0" err="1"/>
              <a:t>is</a:t>
            </a:r>
            <a:r>
              <a:rPr lang="de-DE" sz="1000" dirty="0"/>
              <a:t> </a:t>
            </a:r>
            <a:r>
              <a:rPr lang="de-DE" sz="1000" dirty="0" err="1"/>
              <a:t>co-funded</a:t>
            </a:r>
            <a:r>
              <a:rPr lang="de-DE" sz="1000" dirty="0"/>
              <a:t> </a:t>
            </a:r>
            <a:r>
              <a:rPr lang="de-DE" sz="1000" dirty="0" err="1"/>
              <a:t>by</a:t>
            </a:r>
            <a:r>
              <a:rPr lang="de-DE" sz="1000" dirty="0"/>
              <a:t> </a:t>
            </a:r>
            <a:r>
              <a:rPr lang="de-DE" sz="1000" dirty="0" err="1"/>
              <a:t>the</a:t>
            </a:r>
            <a:r>
              <a:rPr lang="de-DE" sz="1000" dirty="0"/>
              <a:t> Erasmus+ Programme of </a:t>
            </a:r>
            <a:r>
              <a:rPr lang="de-DE" sz="1000" dirty="0" err="1"/>
              <a:t>the</a:t>
            </a:r>
            <a:r>
              <a:rPr lang="de-DE" sz="1000" dirty="0"/>
              <a:t> European Union - 2017-1-AT01-KA201-035034. </a:t>
            </a:r>
            <a:r>
              <a:rPr lang="en-US" sz="10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000" dirty="0"/>
          </a:p>
        </p:txBody>
      </p:sp>
      <p:pic>
        <p:nvPicPr>
          <p:cNvPr id="18" name="Obrázek 17">
            <a:hlinkClick r:id="rId4"/>
            <a:extLst>
              <a:ext uri="{FF2B5EF4-FFF2-40B4-BE49-F238E27FC236}">
                <a16:creationId xmlns:a16="http://schemas.microsoft.com/office/drawing/2014/main" id="{5ED758A0-CB38-423D-BB63-61D9DC3360D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9142" y="3634608"/>
            <a:ext cx="3173453" cy="1269381"/>
          </a:xfrm>
          <a:prstGeom prst="rect">
            <a:avLst/>
          </a:prstGeom>
        </p:spPr>
      </p:pic>
      <p:pic>
        <p:nvPicPr>
          <p:cNvPr id="20" name="Obrázek 19">
            <a:hlinkClick r:id="rId6"/>
            <a:extLst>
              <a:ext uri="{FF2B5EF4-FFF2-40B4-BE49-F238E27FC236}">
                <a16:creationId xmlns:a16="http://schemas.microsoft.com/office/drawing/2014/main" id="{C95C675A-893D-4D73-97F3-8B5329FF2F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13227" y="3782450"/>
            <a:ext cx="1563624" cy="893064"/>
          </a:xfrm>
          <a:prstGeom prst="rect">
            <a:avLst/>
          </a:prstGeom>
        </p:spPr>
      </p:pic>
      <p:pic>
        <p:nvPicPr>
          <p:cNvPr id="22" name="Obrázek 21">
            <a:hlinkClick r:id="rId8"/>
            <a:extLst>
              <a:ext uri="{FF2B5EF4-FFF2-40B4-BE49-F238E27FC236}">
                <a16:creationId xmlns:a16="http://schemas.microsoft.com/office/drawing/2014/main" id="{CF529C40-E427-400C-8E8E-83B5E10F6AF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34232" y="4075988"/>
            <a:ext cx="2187104" cy="626635"/>
          </a:xfrm>
          <a:prstGeom prst="rect">
            <a:avLst/>
          </a:prstGeom>
        </p:spPr>
      </p:pic>
      <p:pic>
        <p:nvPicPr>
          <p:cNvPr id="24" name="Obrázek 23">
            <a:hlinkClick r:id="rId10"/>
            <a:extLst>
              <a:ext uri="{FF2B5EF4-FFF2-40B4-BE49-F238E27FC236}">
                <a16:creationId xmlns:a16="http://schemas.microsoft.com/office/drawing/2014/main" id="{513A5F0F-3635-4741-8810-BEADF8E3346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94042" y="5063613"/>
            <a:ext cx="3215554" cy="553998"/>
          </a:xfrm>
          <a:prstGeom prst="rect">
            <a:avLst/>
          </a:prstGeom>
        </p:spPr>
      </p:pic>
      <p:pic>
        <p:nvPicPr>
          <p:cNvPr id="26" name="Obrázek 25">
            <a:hlinkClick r:id="rId12"/>
            <a:extLst>
              <a:ext uri="{FF2B5EF4-FFF2-40B4-BE49-F238E27FC236}">
                <a16:creationId xmlns:a16="http://schemas.microsoft.com/office/drawing/2014/main" id="{BB92CBB7-1AE2-4E53-8062-38469FE7EED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5324" y="5040588"/>
            <a:ext cx="2478024" cy="640080"/>
          </a:xfrm>
          <a:prstGeom prst="rect">
            <a:avLst/>
          </a:prstGeom>
        </p:spPr>
      </p:pic>
      <p:pic>
        <p:nvPicPr>
          <p:cNvPr id="28" name="Obrázek 27">
            <a:hlinkClick r:id="rId14"/>
            <a:extLst>
              <a:ext uri="{FF2B5EF4-FFF2-40B4-BE49-F238E27FC236}">
                <a16:creationId xmlns:a16="http://schemas.microsoft.com/office/drawing/2014/main" id="{B7BC6DB3-9E3A-46DE-8D6E-4A8D0AE7B15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396831" y="4974458"/>
            <a:ext cx="1974265" cy="780217"/>
          </a:xfrm>
          <a:prstGeom prst="rect">
            <a:avLst/>
          </a:prstGeom>
        </p:spPr>
      </p:pic>
      <p:pic>
        <p:nvPicPr>
          <p:cNvPr id="30" name="Obrázek 29">
            <a:hlinkClick r:id="rId16"/>
            <a:extLst>
              <a:ext uri="{FF2B5EF4-FFF2-40B4-BE49-F238E27FC236}">
                <a16:creationId xmlns:a16="http://schemas.microsoft.com/office/drawing/2014/main" id="{0A3C7F80-19B7-4A0F-B586-D33A3C75D1F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22242" y="4871934"/>
            <a:ext cx="2804160" cy="937357"/>
          </a:xfrm>
          <a:prstGeom prst="rect">
            <a:avLst/>
          </a:prstGeom>
        </p:spPr>
      </p:pic>
      <p:sp>
        <p:nvSpPr>
          <p:cNvPr id="34" name="TextovéPole 33">
            <a:hlinkClick r:id="rId18"/>
            <a:extLst>
              <a:ext uri="{FF2B5EF4-FFF2-40B4-BE49-F238E27FC236}">
                <a16:creationId xmlns:a16="http://schemas.microsoft.com/office/drawing/2014/main" id="{A7673611-A136-497A-ABCA-F1ADE89FA3FB}"/>
              </a:ext>
            </a:extLst>
          </p:cNvPr>
          <p:cNvSpPr txBox="1"/>
          <p:nvPr userDrawn="1"/>
        </p:nvSpPr>
        <p:spPr>
          <a:xfrm>
            <a:off x="5639200" y="806750"/>
            <a:ext cx="3691511" cy="461665"/>
          </a:xfrm>
          <a:prstGeom prst="rect">
            <a:avLst/>
          </a:prstGeom>
          <a:noFill/>
        </p:spPr>
        <p:txBody>
          <a:bodyPr wrap="square" rtlCol="0">
            <a:spAutoFit/>
          </a:bodyPr>
          <a:lstStyle/>
          <a:p>
            <a:r>
              <a:rPr lang="en-US" sz="2400" dirty="0"/>
              <a:t>www.elic.fh-joanneum.at</a:t>
            </a:r>
            <a:endParaRPr lang="cs-CZ" sz="2400" dirty="0"/>
          </a:p>
        </p:txBody>
      </p:sp>
      <p:pic>
        <p:nvPicPr>
          <p:cNvPr id="16" name="Obrázek 15">
            <a:extLst>
              <a:ext uri="{FF2B5EF4-FFF2-40B4-BE49-F238E27FC236}">
                <a16:creationId xmlns:a16="http://schemas.microsoft.com/office/drawing/2014/main" id="{4124F3DE-3482-47A3-9E9F-15A42F2A1ED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pic>
        <p:nvPicPr>
          <p:cNvPr id="2" name="Obrázek 1">
            <a:extLst>
              <a:ext uri="{FF2B5EF4-FFF2-40B4-BE49-F238E27FC236}">
                <a16:creationId xmlns:a16="http://schemas.microsoft.com/office/drawing/2014/main" id="{197DDD16-8B62-431A-A5E0-1F0C9F1D41CE}"/>
              </a:ext>
            </a:extLst>
          </p:cNvPr>
          <p:cNvPicPr>
            <a:picLocks noChangeAspect="1"/>
          </p:cNvPicPr>
          <p:nvPr userDrawn="1"/>
        </p:nvPicPr>
        <p:blipFill>
          <a:blip r:embed="rId20"/>
          <a:stretch>
            <a:fillRect/>
          </a:stretch>
        </p:blipFill>
        <p:spPr>
          <a:xfrm>
            <a:off x="5163142" y="881882"/>
            <a:ext cx="391726" cy="378372"/>
          </a:xfrm>
          <a:prstGeom prst="rect">
            <a:avLst/>
          </a:prstGeom>
        </p:spPr>
      </p:pic>
      <p:pic>
        <p:nvPicPr>
          <p:cNvPr id="3" name="Obrázek 2">
            <a:extLst>
              <a:ext uri="{FF2B5EF4-FFF2-40B4-BE49-F238E27FC236}">
                <a16:creationId xmlns:a16="http://schemas.microsoft.com/office/drawing/2014/main" id="{BC6613B9-0172-41D1-B48F-D3012BCE5994}"/>
              </a:ext>
            </a:extLst>
          </p:cNvPr>
          <p:cNvPicPr>
            <a:picLocks noChangeAspect="1"/>
          </p:cNvPicPr>
          <p:nvPr userDrawn="1"/>
        </p:nvPicPr>
        <p:blipFill>
          <a:blip r:embed="rId21"/>
          <a:stretch>
            <a:fillRect/>
          </a:stretch>
        </p:blipFill>
        <p:spPr>
          <a:xfrm>
            <a:off x="5142506" y="1728681"/>
            <a:ext cx="391726" cy="391726"/>
          </a:xfrm>
          <a:prstGeom prst="rect">
            <a:avLst/>
          </a:prstGeom>
        </p:spPr>
      </p:pic>
      <p:pic>
        <p:nvPicPr>
          <p:cNvPr id="5" name="Obrázek 4">
            <a:extLst>
              <a:ext uri="{FF2B5EF4-FFF2-40B4-BE49-F238E27FC236}">
                <a16:creationId xmlns:a16="http://schemas.microsoft.com/office/drawing/2014/main" id="{C599DF25-0F0A-4B9B-BA8D-713B716D53B1}"/>
              </a:ext>
            </a:extLst>
          </p:cNvPr>
          <p:cNvPicPr>
            <a:picLocks noChangeAspect="1"/>
          </p:cNvPicPr>
          <p:nvPr userDrawn="1"/>
        </p:nvPicPr>
        <p:blipFill>
          <a:blip r:embed="rId22"/>
          <a:stretch>
            <a:fillRect/>
          </a:stretch>
        </p:blipFill>
        <p:spPr>
          <a:xfrm>
            <a:off x="5142506" y="2591026"/>
            <a:ext cx="391726" cy="425396"/>
          </a:xfrm>
          <a:prstGeom prst="rect">
            <a:avLst/>
          </a:prstGeom>
        </p:spPr>
      </p:pic>
      <p:sp>
        <p:nvSpPr>
          <p:cNvPr id="23" name="TextovéPole 22">
            <a:hlinkClick r:id="rId23"/>
            <a:extLst>
              <a:ext uri="{FF2B5EF4-FFF2-40B4-BE49-F238E27FC236}">
                <a16:creationId xmlns:a16="http://schemas.microsoft.com/office/drawing/2014/main" id="{29C9F294-E3E2-497B-AF99-F954653656D0}"/>
              </a:ext>
            </a:extLst>
          </p:cNvPr>
          <p:cNvSpPr txBox="1"/>
          <p:nvPr userDrawn="1"/>
        </p:nvSpPr>
        <p:spPr>
          <a:xfrm>
            <a:off x="5625793" y="1671616"/>
            <a:ext cx="5428871" cy="461665"/>
          </a:xfrm>
          <a:prstGeom prst="rect">
            <a:avLst/>
          </a:prstGeom>
          <a:noFill/>
        </p:spPr>
        <p:txBody>
          <a:bodyPr wrap="square" rtlCol="0">
            <a:spAutoFit/>
          </a:bodyPr>
          <a:lstStyle/>
          <a:p>
            <a:r>
              <a:rPr lang="en-US" sz="2400" dirty="0"/>
              <a:t>www.facebook.com/EngineeringLiteracy</a:t>
            </a:r>
            <a:endParaRPr lang="cs-CZ" sz="2400" dirty="0"/>
          </a:p>
        </p:txBody>
      </p:sp>
      <p:sp>
        <p:nvSpPr>
          <p:cNvPr id="25" name="TextovéPole 24">
            <a:hlinkClick r:id="rId24"/>
            <a:extLst>
              <a:ext uri="{FF2B5EF4-FFF2-40B4-BE49-F238E27FC236}">
                <a16:creationId xmlns:a16="http://schemas.microsoft.com/office/drawing/2014/main" id="{84579373-6024-4651-865B-76C05A4B3BF6}"/>
              </a:ext>
            </a:extLst>
          </p:cNvPr>
          <p:cNvSpPr txBox="1"/>
          <p:nvPr userDrawn="1"/>
        </p:nvSpPr>
        <p:spPr>
          <a:xfrm>
            <a:off x="5625793" y="2539603"/>
            <a:ext cx="5428871" cy="461665"/>
          </a:xfrm>
          <a:prstGeom prst="rect">
            <a:avLst/>
          </a:prstGeom>
          <a:noFill/>
        </p:spPr>
        <p:txBody>
          <a:bodyPr wrap="square" rtlCol="0">
            <a:spAutoFit/>
          </a:bodyPr>
          <a:lstStyle/>
          <a:p>
            <a:r>
              <a:rPr lang="en-US" sz="2400" dirty="0"/>
              <a:t>www.elic-mooc.com</a:t>
            </a:r>
            <a:endParaRPr lang="cs-CZ" sz="2400" dirty="0"/>
          </a:p>
        </p:txBody>
      </p:sp>
      <p:pic>
        <p:nvPicPr>
          <p:cNvPr id="7" name="Obrázek 6">
            <a:extLst>
              <a:ext uri="{FF2B5EF4-FFF2-40B4-BE49-F238E27FC236}">
                <a16:creationId xmlns:a16="http://schemas.microsoft.com/office/drawing/2014/main" id="{2029A17D-B098-4FF3-B894-C61312D5AF8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36365" y="4018559"/>
            <a:ext cx="3930907" cy="574177"/>
          </a:xfrm>
          <a:prstGeom prst="rect">
            <a:avLst/>
          </a:prstGeom>
        </p:spPr>
      </p:pic>
    </p:spTree>
    <p:extLst>
      <p:ext uri="{BB962C8B-B14F-4D97-AF65-F5344CB8AC3E}">
        <p14:creationId xmlns:p14="http://schemas.microsoft.com/office/powerpoint/2010/main" val="305009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AADE7312-04FB-4A2A-A88D-B5462905838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243970" cy="695289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197D-B264-4BD3-AA94-D3C05592821B}" type="datetime1">
              <a:rPr lang="de-AT" smtClean="0"/>
              <a:t>29.05.2019</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Tree>
    <p:extLst>
      <p:ext uri="{BB962C8B-B14F-4D97-AF65-F5344CB8AC3E}">
        <p14:creationId xmlns:p14="http://schemas.microsoft.com/office/powerpoint/2010/main" val="4014907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A40BECA5-E2C3-4D73-81D4-19D2CDB6C57C}"/>
              </a:ext>
            </a:extLst>
          </p:cNvPr>
          <p:cNvSpPr>
            <a:spLocks noGrp="1"/>
          </p:cNvSpPr>
          <p:nvPr>
            <p:ph type="body" sz="quarter" idx="10"/>
          </p:nvPr>
        </p:nvSpPr>
        <p:spPr/>
        <p:txBody>
          <a:bodyPr/>
          <a:lstStyle/>
          <a:p>
            <a:r>
              <a:rPr lang="de-DE" dirty="0"/>
              <a:t>Summary Week 5</a:t>
            </a:r>
            <a:endParaRPr lang="cs-CZ" dirty="0"/>
          </a:p>
        </p:txBody>
      </p:sp>
    </p:spTree>
    <p:extLst>
      <p:ext uri="{BB962C8B-B14F-4D97-AF65-F5344CB8AC3E}">
        <p14:creationId xmlns:p14="http://schemas.microsoft.com/office/powerpoint/2010/main" val="331545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de-DE" dirty="0"/>
              <a:t>Energy Management </a:t>
            </a:r>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09" y="1625011"/>
            <a:ext cx="5634991" cy="4493167"/>
          </a:xfrm>
        </p:spPr>
        <p:txBody>
          <a:bodyPr/>
          <a:lstStyle/>
          <a:p>
            <a:pPr marL="0" indent="0">
              <a:buNone/>
            </a:pPr>
            <a:r>
              <a:rPr lang="en-US" b="1" dirty="0"/>
              <a:t>What is an Ecological Footprint ? </a:t>
            </a:r>
          </a:p>
          <a:p>
            <a:pPr marL="0" indent="0">
              <a:buNone/>
            </a:pPr>
            <a:r>
              <a:rPr lang="en-US" dirty="0"/>
              <a:t>…measures human demand on nature, i.e., the quantity of nature it takes to support people and their lifestyle or an economy. </a:t>
            </a:r>
            <a:endParaRPr lang="de-DE" dirty="0"/>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p:txBody>
          <a:bodyPr/>
          <a:lstStyle/>
          <a:p>
            <a:fld id="{F36C87F6-986D-49E6-AF40-1B3A1EE8064D}" type="slidenum">
              <a:rPr lang="cs-CZ" smtClean="0"/>
              <a:pPr/>
              <a:t>2</a:t>
            </a:fld>
            <a:endParaRPr lang="cs-CZ" dirty="0"/>
          </a:p>
        </p:txBody>
      </p:sp>
      <p:pic>
        <p:nvPicPr>
          <p:cNvPr id="8" name="Grafik 7" descr="Fuß">
            <a:extLst>
              <a:ext uri="{FF2B5EF4-FFF2-40B4-BE49-F238E27FC236}">
                <a16:creationId xmlns:a16="http://schemas.microsoft.com/office/drawing/2014/main" id="{0BABBD9E-505F-42EA-97D6-53FEA778C9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47496" y="4326318"/>
            <a:ext cx="1409591" cy="1409591"/>
          </a:xfrm>
          <a:prstGeom prst="rect">
            <a:avLst/>
          </a:prstGeom>
        </p:spPr>
      </p:pic>
      <p:pic>
        <p:nvPicPr>
          <p:cNvPr id="10" name="Grafik 9" descr="Erdkugel: Afrika und Europa">
            <a:extLst>
              <a:ext uri="{FF2B5EF4-FFF2-40B4-BE49-F238E27FC236}">
                <a16:creationId xmlns:a16="http://schemas.microsoft.com/office/drawing/2014/main" id="{E56DB8FA-FA3B-4497-9102-887BBEBB19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7624" y="4326318"/>
            <a:ext cx="1409591" cy="1409591"/>
          </a:xfrm>
          <a:prstGeom prst="rect">
            <a:avLst/>
          </a:prstGeom>
        </p:spPr>
      </p:pic>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What is Global Warming? </a:t>
            </a:r>
          </a:p>
          <a:p>
            <a:pPr marL="0" indent="0">
              <a:buNone/>
            </a:pPr>
            <a:r>
              <a:rPr lang="en-US" dirty="0"/>
              <a:t>…the greenhouse effect is a natural process responsible for keeping the earth at the temperature needed to sustain life. </a:t>
            </a:r>
            <a:endParaRPr lang="de-DE" dirty="0"/>
          </a:p>
        </p:txBody>
      </p:sp>
      <p:pic>
        <p:nvPicPr>
          <p:cNvPr id="12" name="Grafik 11">
            <a:extLst>
              <a:ext uri="{FF2B5EF4-FFF2-40B4-BE49-F238E27FC236}">
                <a16:creationId xmlns:a16="http://schemas.microsoft.com/office/drawing/2014/main" id="{E04A5DBD-31D5-461B-8498-F19782FA5310}"/>
              </a:ext>
            </a:extLst>
          </p:cNvPr>
          <p:cNvPicPr>
            <a:picLocks noChangeAspect="1"/>
          </p:cNvPicPr>
          <p:nvPr/>
        </p:nvPicPr>
        <p:blipFill>
          <a:blip r:embed="rId6"/>
          <a:stretch>
            <a:fillRect/>
          </a:stretch>
        </p:blipFill>
        <p:spPr>
          <a:xfrm>
            <a:off x="6874095" y="4102586"/>
            <a:ext cx="4078800" cy="2018333"/>
          </a:xfrm>
          <a:prstGeom prst="rect">
            <a:avLst/>
          </a:prstGeom>
        </p:spPr>
      </p:pic>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32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de-DE" dirty="0" err="1"/>
              <a:t>Selfdriving</a:t>
            </a:r>
            <a:r>
              <a:rPr lang="de-DE" dirty="0"/>
              <a:t> Cars </a:t>
            </a:r>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09" y="1625011"/>
            <a:ext cx="5634991" cy="4493167"/>
          </a:xfrm>
        </p:spPr>
        <p:txBody>
          <a:bodyPr>
            <a:normAutofit/>
          </a:bodyPr>
          <a:lstStyle/>
          <a:p>
            <a:pPr marL="0" indent="0">
              <a:buNone/>
            </a:pPr>
            <a:r>
              <a:rPr lang="en-US" b="1" dirty="0"/>
              <a:t>What is a </a:t>
            </a:r>
            <a:r>
              <a:rPr lang="en-US" b="1" dirty="0" err="1"/>
              <a:t>Selfdriving</a:t>
            </a:r>
            <a:r>
              <a:rPr lang="en-US" b="1" dirty="0"/>
              <a:t> Car?</a:t>
            </a:r>
          </a:p>
          <a:p>
            <a:r>
              <a:rPr lang="de-DE" dirty="0" err="1"/>
              <a:t>Sensing</a:t>
            </a:r>
            <a:r>
              <a:rPr lang="de-DE" dirty="0"/>
              <a:t> </a:t>
            </a:r>
            <a:r>
              <a:rPr lang="de-DE" dirty="0" err="1"/>
              <a:t>the</a:t>
            </a:r>
            <a:r>
              <a:rPr lang="de-DE" dirty="0"/>
              <a:t> </a:t>
            </a:r>
            <a:r>
              <a:rPr lang="de-DE" dirty="0" err="1"/>
              <a:t>environment</a:t>
            </a:r>
            <a:endParaRPr lang="de-DE" dirty="0"/>
          </a:p>
          <a:p>
            <a:r>
              <a:rPr lang="de-DE" dirty="0" err="1"/>
              <a:t>Navigating</a:t>
            </a:r>
            <a:r>
              <a:rPr lang="de-DE" dirty="0"/>
              <a:t> </a:t>
            </a:r>
            <a:r>
              <a:rPr lang="de-DE" dirty="0" err="1"/>
              <a:t>without</a:t>
            </a:r>
            <a:r>
              <a:rPr lang="de-DE" dirty="0"/>
              <a:t> human </a:t>
            </a:r>
            <a:r>
              <a:rPr lang="de-DE" dirty="0" err="1"/>
              <a:t>input</a:t>
            </a:r>
            <a:endParaRPr lang="de-DE" dirty="0"/>
          </a:p>
          <a:p>
            <a:r>
              <a:rPr lang="de-DE" dirty="0" err="1"/>
              <a:t>Communicating</a:t>
            </a:r>
            <a:r>
              <a:rPr lang="de-DE" dirty="0"/>
              <a:t> </a:t>
            </a:r>
            <a:r>
              <a:rPr lang="de-DE" dirty="0" err="1"/>
              <a:t>with</a:t>
            </a:r>
            <a:r>
              <a:rPr lang="de-DE" dirty="0"/>
              <a:t> </a:t>
            </a:r>
            <a:r>
              <a:rPr lang="de-DE" dirty="0" err="1"/>
              <a:t>traffic</a:t>
            </a:r>
            <a:r>
              <a:rPr lang="de-DE" dirty="0"/>
              <a:t> </a:t>
            </a:r>
            <a:r>
              <a:rPr lang="de-DE" dirty="0" err="1"/>
              <a:t>participants</a:t>
            </a:r>
            <a:endParaRPr lang="de-DE" dirty="0"/>
          </a:p>
          <a:p>
            <a:r>
              <a:rPr lang="de-DE" dirty="0"/>
              <a:t>Making </a:t>
            </a:r>
            <a:r>
              <a:rPr lang="de-DE" dirty="0" err="1"/>
              <a:t>saftey</a:t>
            </a:r>
            <a:r>
              <a:rPr lang="de-DE" dirty="0"/>
              <a:t>-relevant </a:t>
            </a:r>
            <a:r>
              <a:rPr lang="de-DE" dirty="0" err="1"/>
              <a:t>decisions</a:t>
            </a:r>
            <a:r>
              <a:rPr lang="de-DE" b="1" dirty="0"/>
              <a:t> </a:t>
            </a:r>
            <a:endParaRPr lang="en-US" dirty="0"/>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p:txBody>
          <a:bodyPr/>
          <a:lstStyle/>
          <a:p>
            <a:fld id="{F36C87F6-986D-49E6-AF40-1B3A1EE8064D}" type="slidenum">
              <a:rPr lang="cs-CZ" smtClean="0"/>
              <a:pPr/>
              <a:t>3</a:t>
            </a:fld>
            <a:endParaRPr lang="cs-CZ" dirty="0"/>
          </a:p>
        </p:txBody>
      </p:sp>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Physical Principles</a:t>
            </a:r>
          </a:p>
          <a:p>
            <a:pPr marL="0" indent="0">
              <a:buNone/>
            </a:pPr>
            <a:r>
              <a:rPr lang="en-US" dirty="0"/>
              <a:t>…Radar</a:t>
            </a:r>
            <a:endParaRPr lang="de-DE" dirty="0"/>
          </a:p>
          <a:p>
            <a:pPr lvl="1"/>
            <a:r>
              <a:rPr lang="de-DE" sz="2200" dirty="0"/>
              <a:t>Blind </a:t>
            </a:r>
            <a:r>
              <a:rPr lang="de-DE" sz="2200" dirty="0" err="1"/>
              <a:t>spot</a:t>
            </a:r>
            <a:r>
              <a:rPr lang="de-DE" sz="2200" dirty="0"/>
              <a:t> </a:t>
            </a:r>
            <a:r>
              <a:rPr lang="de-DE" sz="2200" dirty="0" err="1"/>
              <a:t>assistance</a:t>
            </a:r>
            <a:r>
              <a:rPr lang="de-DE" sz="2200" dirty="0"/>
              <a:t> </a:t>
            </a:r>
          </a:p>
          <a:p>
            <a:pPr lvl="1"/>
            <a:r>
              <a:rPr lang="de-DE" sz="2200" dirty="0"/>
              <a:t>Adaptive Cruise Control (ACC)</a:t>
            </a:r>
          </a:p>
          <a:p>
            <a:pPr lvl="1"/>
            <a:r>
              <a:rPr lang="de-DE" sz="2200" dirty="0"/>
              <a:t>Emergency </a:t>
            </a:r>
            <a:r>
              <a:rPr lang="de-DE" sz="2200" dirty="0" err="1"/>
              <a:t>brake</a:t>
            </a:r>
            <a:endParaRPr lang="de-DE" sz="2200" dirty="0"/>
          </a:p>
          <a:p>
            <a:pPr marL="0" indent="0">
              <a:buNone/>
            </a:pPr>
            <a:r>
              <a:rPr lang="de-DE" sz="2400" dirty="0"/>
              <a:t>…</a:t>
            </a:r>
            <a:r>
              <a:rPr lang="de-DE" dirty="0" err="1"/>
              <a:t>Lidar</a:t>
            </a:r>
            <a:endParaRPr lang="de-DE" sz="2400" dirty="0"/>
          </a:p>
          <a:p>
            <a:pPr lvl="1"/>
            <a:r>
              <a:rPr lang="de-DE" sz="2200" dirty="0"/>
              <a:t>„Eyes </a:t>
            </a:r>
            <a:r>
              <a:rPr lang="de-DE" sz="2200" dirty="0" err="1"/>
              <a:t>ofthecar</a:t>
            </a:r>
            <a:r>
              <a:rPr lang="de-DE" sz="2200" dirty="0"/>
              <a:t>“</a:t>
            </a:r>
          </a:p>
          <a:p>
            <a:pPr lvl="1"/>
            <a:r>
              <a:rPr lang="de-DE" sz="2200" dirty="0"/>
              <a:t>360-degree </a:t>
            </a:r>
            <a:r>
              <a:rPr lang="de-DE" sz="2200" dirty="0" err="1"/>
              <a:t>view</a:t>
            </a:r>
            <a:endParaRPr lang="de-DE" sz="2200" dirty="0"/>
          </a:p>
          <a:p>
            <a:pPr lvl="1"/>
            <a:r>
              <a:rPr lang="de-DE" sz="2200" dirty="0"/>
              <a:t>City break</a:t>
            </a:r>
          </a:p>
          <a:p>
            <a:pPr lvl="1"/>
            <a:r>
              <a:rPr lang="de-DE" sz="2200" dirty="0" err="1"/>
              <a:t>Stop</a:t>
            </a:r>
            <a:r>
              <a:rPr lang="de-DE" sz="2200" dirty="0"/>
              <a:t>&amp; Go</a:t>
            </a:r>
          </a:p>
          <a:p>
            <a:pPr marL="0" indent="0">
              <a:buNone/>
            </a:pPr>
            <a:r>
              <a:rPr lang="de-DE" dirty="0"/>
              <a:t>…GPS</a:t>
            </a:r>
          </a:p>
          <a:p>
            <a:pPr lvl="1"/>
            <a:r>
              <a:rPr lang="de-DE" sz="2200" dirty="0"/>
              <a:t>Navigation </a:t>
            </a:r>
            <a:r>
              <a:rPr lang="de-DE" sz="2200" dirty="0" err="1"/>
              <a:t>of</a:t>
            </a:r>
            <a:r>
              <a:rPr lang="de-DE" sz="2200" dirty="0"/>
              <a:t> </a:t>
            </a:r>
            <a:r>
              <a:rPr lang="de-DE" sz="2200" dirty="0" err="1"/>
              <a:t>the</a:t>
            </a:r>
            <a:r>
              <a:rPr lang="de-DE" sz="2200" dirty="0"/>
              <a:t> </a:t>
            </a:r>
            <a:r>
              <a:rPr lang="de-DE" sz="2200" dirty="0" err="1"/>
              <a:t>vehicle</a:t>
            </a:r>
            <a:endParaRPr lang="de-DE" sz="2200" dirty="0"/>
          </a:p>
          <a:p>
            <a:pPr lvl="1"/>
            <a:r>
              <a:rPr lang="de-DE" sz="2200" dirty="0"/>
              <a:t>Route </a:t>
            </a:r>
            <a:r>
              <a:rPr lang="de-DE" sz="2200" dirty="0" err="1"/>
              <a:t>planing</a:t>
            </a:r>
            <a:endParaRPr lang="de-DE" sz="2200" dirty="0"/>
          </a:p>
          <a:p>
            <a:pPr lvl="1"/>
            <a:r>
              <a:rPr lang="de-DE" sz="2200" dirty="0"/>
              <a:t>Very </a:t>
            </a:r>
            <a:r>
              <a:rPr lang="de-DE" sz="2200" dirty="0" err="1"/>
              <a:t>important</a:t>
            </a:r>
            <a:r>
              <a:rPr lang="de-DE" sz="2200" dirty="0"/>
              <a:t> </a:t>
            </a:r>
            <a:r>
              <a:rPr lang="de-DE" sz="2200" dirty="0" err="1"/>
              <a:t>for</a:t>
            </a:r>
            <a:r>
              <a:rPr lang="de-DE" sz="2200" dirty="0"/>
              <a:t> </a:t>
            </a:r>
            <a:r>
              <a:rPr lang="de-DE" sz="2200" dirty="0" err="1"/>
              <a:t>the</a:t>
            </a:r>
            <a:r>
              <a:rPr lang="de-DE" sz="2200" dirty="0"/>
              <a:t> Auto Pilot</a:t>
            </a:r>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dirty="0"/>
          </a:p>
        </p:txBody>
      </p:sp>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2014380E-B4B6-4AEB-8DA0-8BB2A63B07A0}"/>
              </a:ext>
            </a:extLst>
          </p:cNvPr>
          <p:cNvPicPr>
            <a:picLocks noChangeAspect="1"/>
          </p:cNvPicPr>
          <p:nvPr/>
        </p:nvPicPr>
        <p:blipFill rotWithShape="1">
          <a:blip r:embed="rId2"/>
          <a:srcRect t="33631"/>
          <a:stretch/>
        </p:blipFill>
        <p:spPr>
          <a:xfrm>
            <a:off x="1319601" y="4599359"/>
            <a:ext cx="3725458" cy="1641495"/>
          </a:xfrm>
          <a:prstGeom prst="rect">
            <a:avLst/>
          </a:prstGeom>
        </p:spPr>
      </p:pic>
    </p:spTree>
    <p:extLst>
      <p:ext uri="{BB962C8B-B14F-4D97-AF65-F5344CB8AC3E}">
        <p14:creationId xmlns:p14="http://schemas.microsoft.com/office/powerpoint/2010/main" val="278789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de-DE" dirty="0" err="1"/>
              <a:t>Cyber</a:t>
            </a:r>
            <a:r>
              <a:rPr lang="de-DE" dirty="0"/>
              <a:t> Security</a:t>
            </a:r>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10" y="1625011"/>
            <a:ext cx="5250292" cy="4493167"/>
          </a:xfrm>
        </p:spPr>
        <p:txBody>
          <a:bodyPr>
            <a:normAutofit/>
          </a:bodyPr>
          <a:lstStyle/>
          <a:p>
            <a:pPr marL="0" indent="0">
              <a:buNone/>
            </a:pPr>
            <a:r>
              <a:rPr lang="en-US" b="1" dirty="0"/>
              <a:t>What is Cyber Security?</a:t>
            </a:r>
          </a:p>
          <a:p>
            <a:pPr marL="0" indent="0">
              <a:buNone/>
            </a:pPr>
            <a:r>
              <a:rPr lang="en-US" i="1" dirty="0"/>
              <a:t>“cybersecurity or information technology security (IT security) is the protection of </a:t>
            </a:r>
            <a:r>
              <a:rPr lang="en-US" b="1" i="1" dirty="0"/>
              <a:t>computer systems </a:t>
            </a:r>
            <a:r>
              <a:rPr lang="en-US" i="1" dirty="0"/>
              <a:t>from theft or damage to their hardware, software or electronic data, as well as from disruption or misdirection of the services they provide.”</a:t>
            </a:r>
            <a:endParaRPr lang="en-US" dirty="0"/>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p:txBody>
          <a:bodyPr/>
          <a:lstStyle/>
          <a:p>
            <a:fld id="{F36C87F6-986D-49E6-AF40-1B3A1EE8064D}" type="slidenum">
              <a:rPr lang="cs-CZ" smtClean="0"/>
              <a:pPr/>
              <a:t>4</a:t>
            </a:fld>
            <a:endParaRPr lang="cs-CZ" dirty="0"/>
          </a:p>
        </p:txBody>
      </p:sp>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How can I hack a car?</a:t>
            </a:r>
          </a:p>
          <a:p>
            <a:pPr marL="571500" indent="-571500">
              <a:buFont typeface="+mj-lt"/>
              <a:buAutoNum type="romanUcPeriod"/>
            </a:pPr>
            <a:r>
              <a:rPr lang="en-US" dirty="0"/>
              <a:t>An already hacked mobile phone is connected to the car entertainment system</a:t>
            </a:r>
          </a:p>
          <a:p>
            <a:pPr marL="571500" indent="-571500">
              <a:buFont typeface="+mj-lt"/>
              <a:buAutoNum type="romanUcPeriod"/>
            </a:pPr>
            <a:r>
              <a:rPr lang="en-US" dirty="0"/>
              <a:t>Malware installed on the phone tries to access the car’s entertainment system</a:t>
            </a:r>
          </a:p>
          <a:p>
            <a:pPr marL="571500" indent="-571500">
              <a:buFont typeface="+mj-lt"/>
              <a:buAutoNum type="romanUcPeriod"/>
            </a:pPr>
            <a:r>
              <a:rPr lang="en-US" dirty="0"/>
              <a:t>Via the entertainment system the core computer of the car is attacked</a:t>
            </a:r>
          </a:p>
          <a:p>
            <a:pPr marL="571500" indent="-571500">
              <a:buFont typeface="+mj-lt"/>
              <a:buAutoNum type="romanUcPeriod"/>
            </a:pPr>
            <a:r>
              <a:rPr lang="en-US" dirty="0"/>
              <a:t>Once the core computer is hacked, full control of the car is possible</a:t>
            </a:r>
          </a:p>
          <a:p>
            <a:pPr marL="571500" indent="-571500">
              <a:buFont typeface="+mj-lt"/>
              <a:buAutoNum type="romanUcPeriod"/>
            </a:pPr>
            <a:r>
              <a:rPr lang="en-US" dirty="0"/>
              <a:t>A hacker could control speed, disable breaks, cause accidents, etc.</a:t>
            </a:r>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dirty="0"/>
          </a:p>
        </p:txBody>
      </p:sp>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30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1283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Words>
  <Application>Microsoft Office PowerPoint</Application>
  <PresentationFormat>Breitbild</PresentationFormat>
  <Paragraphs>44</Paragraphs>
  <Slides>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PowerPoint-Präsentation</vt:lpstr>
      <vt:lpstr>Energy Management </vt:lpstr>
      <vt:lpstr>Selfdriving Cars </vt:lpstr>
      <vt:lpstr>Cyber Security</vt:lpstr>
      <vt:lpstr>PowerPoint-Präsentation</vt:lpstr>
    </vt:vector>
  </TitlesOfParts>
  <Company>FH Joanneum Gesellschaft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Penz Eva</dc:creator>
  <cp:lastModifiedBy>Tim Ahrens</cp:lastModifiedBy>
  <cp:revision>42</cp:revision>
  <dcterms:created xsi:type="dcterms:W3CDTF">2018-03-26T07:38:38Z</dcterms:created>
  <dcterms:modified xsi:type="dcterms:W3CDTF">2019-05-29T10:54:33Z</dcterms:modified>
</cp:coreProperties>
</file>