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1" r:id="rId7"/>
    <p:sldId id="262" r:id="rId8"/>
    <p:sldId id="258"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0" d="100"/>
          <a:sy n="60" d="100"/>
        </p:scale>
        <p:origin x="1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iscn.com/" TargetMode="External"/><Relationship Id="rId13" Type="http://schemas.openxmlformats.org/officeDocument/2006/relationships/image" Target="../media/image9.tiff"/><Relationship Id="rId18" Type="http://schemas.openxmlformats.org/officeDocument/2006/relationships/hyperlink" Target="http://www.elic.fh-joanneum.at/" TargetMode="External"/><Relationship Id="rId3" Type="http://schemas.openxmlformats.org/officeDocument/2006/relationships/image" Target="../media/image4.jpeg"/><Relationship Id="rId21" Type="http://schemas.openxmlformats.org/officeDocument/2006/relationships/image" Target="../media/image14.png"/><Relationship Id="rId7" Type="http://schemas.openxmlformats.org/officeDocument/2006/relationships/image" Target="../media/image6.jpeg"/><Relationship Id="rId12" Type="http://schemas.openxmlformats.org/officeDocument/2006/relationships/hyperlink" Target="http://web.brgkepler.at/" TargetMode="External"/><Relationship Id="rId17" Type="http://schemas.openxmlformats.org/officeDocument/2006/relationships/image" Target="../media/image11.jpeg"/><Relationship Id="rId25"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hyperlink" Target="http://www.pascal-gymnasium.de/" TargetMode="External"/><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hyperlink" Target="https://www.hs-duesseldorf.de/" TargetMode="External"/><Relationship Id="rId11" Type="http://schemas.openxmlformats.org/officeDocument/2006/relationships/image" Target="../media/image8.jpeg"/><Relationship Id="rId24" Type="http://schemas.openxmlformats.org/officeDocument/2006/relationships/hyperlink" Target="http://elicmooc.wpengine.com/" TargetMode="External"/><Relationship Id="rId5" Type="http://schemas.openxmlformats.org/officeDocument/2006/relationships/image" Target="../media/image5.jpeg"/><Relationship Id="rId15" Type="http://schemas.openxmlformats.org/officeDocument/2006/relationships/image" Target="../media/image10.tiff"/><Relationship Id="rId23" Type="http://schemas.openxmlformats.org/officeDocument/2006/relationships/hyperlink" Target="https://www.facebook.com/EngineeringLiteracy/" TargetMode="External"/><Relationship Id="rId10" Type="http://schemas.openxmlformats.org/officeDocument/2006/relationships/hyperlink" Target="https://www.isisfermosolari.it/" TargetMode="External"/><Relationship Id="rId19" Type="http://schemas.openxmlformats.org/officeDocument/2006/relationships/image" Target="../media/image12.jpeg"/><Relationship Id="rId4" Type="http://schemas.openxmlformats.org/officeDocument/2006/relationships/hyperlink" Target="https://www.fh-joanneum.at/" TargetMode="External"/><Relationship Id="rId9" Type="http://schemas.openxmlformats.org/officeDocument/2006/relationships/image" Target="../media/image7.jpeg"/><Relationship Id="rId14" Type="http://schemas.openxmlformats.org/officeDocument/2006/relationships/hyperlink" Target="https://www.coopcramars.it/en/home/" TargetMode="External"/><Relationship Id="rId2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BED472-A194-4DC4-A21F-2D44F5FA644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89A2738-6252-4B10-B4D7-86AEF503D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F022EE6-B6C0-43DA-9165-67D2606EC523}"/>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31384D3E-0F53-494C-B8F0-8145A5BA35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C5933F-8436-41EE-B160-681C17983B9D}"/>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174328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EC6BC-7A73-4D46-8C25-18E04228D5F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7FD60B-F027-4A02-905B-ECA85434894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A52484-9D68-4350-9EAF-C6C1909C824C}"/>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4D3529F0-A3EF-4D6A-95C5-76C1782927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60C6CC-1AE6-4C2D-B159-849B180818EA}"/>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22782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C85E7F8-B1DA-44B9-B435-1A943BADA4E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34AB3D-D604-43FD-B910-9FAD86A2D45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AD1B02-D6AC-48DC-84A6-5D6EE55073D5}"/>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925FCF3E-3ABD-4558-B688-0A6E22E5EF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54F98A-4D42-4213-8E47-7DBECD3A965C}"/>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16877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stretch>
            <a:fillRect/>
          </a:stretch>
        </p:blipFill>
        <p:spPr>
          <a:xfrm rot="19900036">
            <a:off x="561205" y="1313097"/>
            <a:ext cx="2798027" cy="3031737"/>
          </a:xfrm>
          <a:prstGeom prst="rect">
            <a:avLst/>
          </a:prstGeom>
        </p:spPr>
      </p:pic>
      <p:sp>
        <p:nvSpPr>
          <p:cNvPr id="14" name="Textfeld 13"/>
          <p:cNvSpPr txBox="1"/>
          <p:nvPr userDrawn="1"/>
        </p:nvSpPr>
        <p:spPr>
          <a:xfrm>
            <a:off x="2940057" y="6136631"/>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3" name="Obrázek 12">
            <a:extLst>
              <a:ext uri="{FF2B5EF4-FFF2-40B4-BE49-F238E27FC236}">
                <a16:creationId xmlns:a16="http://schemas.microsoft.com/office/drawing/2014/main" id="{0A88465A-402E-4137-BFE1-F6BB77148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47" y="6098436"/>
            <a:ext cx="2206915" cy="630387"/>
          </a:xfrm>
          <a:prstGeom prst="rect">
            <a:avLst/>
          </a:prstGeom>
        </p:spPr>
      </p:pic>
      <p:sp>
        <p:nvSpPr>
          <p:cNvPr id="15" name="TextovéPole 14">
            <a:extLst>
              <a:ext uri="{FF2B5EF4-FFF2-40B4-BE49-F238E27FC236}">
                <a16:creationId xmlns:a16="http://schemas.microsoft.com/office/drawing/2014/main" id="{883A2E9E-0F94-4C6E-A016-2D4499E56D44}"/>
              </a:ext>
            </a:extLst>
          </p:cNvPr>
          <p:cNvSpPr txBox="1"/>
          <p:nvPr userDrawn="1"/>
        </p:nvSpPr>
        <p:spPr>
          <a:xfrm>
            <a:off x="4341485" y="255694"/>
            <a:ext cx="7461248" cy="3046988"/>
          </a:xfrm>
          <a:prstGeom prst="rect">
            <a:avLst/>
          </a:prstGeom>
          <a:noFill/>
        </p:spPr>
        <p:txBody>
          <a:bodyPr wrap="square" rtlCol="0">
            <a:spAutoFit/>
          </a:bodyPr>
          <a:lstStyle/>
          <a:p>
            <a:pPr algn="ctr"/>
            <a:endParaRPr lang="en-US" sz="3200" b="1" dirty="0"/>
          </a:p>
          <a:p>
            <a:pPr algn="ctr"/>
            <a:r>
              <a:rPr lang="en-US" sz="4800" b="1" dirty="0"/>
              <a:t>Engineering Literacy Online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MOOC to increase engineering literacy among secondary school teachers </a:t>
            </a:r>
          </a:p>
        </p:txBody>
      </p:sp>
      <p:pic>
        <p:nvPicPr>
          <p:cNvPr id="16" name="Obrázek 15">
            <a:extLst>
              <a:ext uri="{FF2B5EF4-FFF2-40B4-BE49-F238E27FC236}">
                <a16:creationId xmlns:a16="http://schemas.microsoft.com/office/drawing/2014/main" id="{9F2252C4-F639-49E7-9664-93E7B8DCDD6A}"/>
              </a:ext>
            </a:extLst>
          </p:cNvPr>
          <p:cNvPicPr>
            <a:picLocks/>
          </p:cNvPicPr>
          <p:nvPr userDrawn="1"/>
        </p:nvPicPr>
        <p:blipFill>
          <a:blip r:embed="rId4"/>
          <a:stretch>
            <a:fillRect/>
          </a:stretch>
        </p:blipFill>
        <p:spPr>
          <a:xfrm>
            <a:off x="5316309" y="1918170"/>
            <a:ext cx="5511600" cy="64578"/>
          </a:xfrm>
          <a:prstGeom prst="rect">
            <a:avLst/>
          </a:prstGeom>
        </p:spPr>
      </p:pic>
      <p:sp>
        <p:nvSpPr>
          <p:cNvPr id="18" name="Zástupný symbol pro text 17">
            <a:extLst>
              <a:ext uri="{FF2B5EF4-FFF2-40B4-BE49-F238E27FC236}">
                <a16:creationId xmlns:a16="http://schemas.microsoft.com/office/drawing/2014/main" id="{D89F619D-0F34-495A-A3C1-A94B9FD6F295}"/>
              </a:ext>
            </a:extLst>
          </p:cNvPr>
          <p:cNvSpPr>
            <a:spLocks noGrp="1"/>
          </p:cNvSpPr>
          <p:nvPr userDrawn="1">
            <p:ph type="body" sz="quarter" idx="10" hasCustomPrompt="1"/>
          </p:nvPr>
        </p:nvSpPr>
        <p:spPr>
          <a:xfrm>
            <a:off x="4493442" y="3733415"/>
            <a:ext cx="7157334" cy="550891"/>
          </a:xfrm>
        </p:spPr>
        <p:txBody>
          <a:bodyPr anchor="ctr" anchorCtr="1"/>
          <a:lstStyle>
            <a:lvl1pPr marL="0" indent="0">
              <a:buNone/>
              <a:defRPr b="0" i="0"/>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Module 2 – Battery and Lighting Systems</a:t>
            </a:r>
          </a:p>
        </p:txBody>
      </p:sp>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856155">
            <a:off x="1367282" y="1798963"/>
            <a:ext cx="2858130" cy="1218743"/>
          </a:xfrm>
          <a:prstGeom prst="rect">
            <a:avLst/>
          </a:prstGeom>
        </p:spPr>
      </p:pic>
      <p:sp>
        <p:nvSpPr>
          <p:cNvPr id="19" name="Zástupný symbol pro text 17">
            <a:extLst>
              <a:ext uri="{FF2B5EF4-FFF2-40B4-BE49-F238E27FC236}">
                <a16:creationId xmlns:a16="http://schemas.microsoft.com/office/drawing/2014/main" id="{65E35815-5628-42BF-B700-156E49A55AD6}"/>
              </a:ext>
            </a:extLst>
          </p:cNvPr>
          <p:cNvSpPr>
            <a:spLocks noGrp="1"/>
          </p:cNvSpPr>
          <p:nvPr>
            <p:ph type="body" sz="quarter" idx="11" hasCustomPrompt="1"/>
          </p:nvPr>
        </p:nvSpPr>
        <p:spPr>
          <a:xfrm>
            <a:off x="4493442" y="4659577"/>
            <a:ext cx="7157334" cy="999543"/>
          </a:xfrm>
        </p:spPr>
        <p:txBody>
          <a:bodyPr anchor="ctr" anchorCtr="1"/>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Lesson – Overview of battery systems and their elements</a:t>
            </a:r>
          </a:p>
        </p:txBody>
      </p:sp>
    </p:spTree>
    <p:extLst>
      <p:ext uri="{BB962C8B-B14F-4D97-AF65-F5344CB8AC3E}">
        <p14:creationId xmlns:p14="http://schemas.microsoft.com/office/powerpoint/2010/main" val="41301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FF36C2F-FDCE-49E4-ADB8-E00824054F66}"/>
              </a:ext>
            </a:extLst>
          </p:cNvPr>
          <p:cNvGrpSpPr>
            <a:grpSpLocks noChangeAspect="1"/>
          </p:cNvGrpSpPr>
          <p:nvPr userDrawn="1"/>
        </p:nvGrpSpPr>
        <p:grpSpPr>
          <a:xfrm>
            <a:off x="603684" y="535755"/>
            <a:ext cx="3664207" cy="3031737"/>
            <a:chOff x="551826" y="471865"/>
            <a:chExt cx="3664207" cy="3031737"/>
          </a:xfrm>
        </p:grpSpPr>
        <p:pic>
          <p:nvPicPr>
            <p:cNvPr id="11" name="Grafik 11">
              <a:extLst>
                <a:ext uri="{FF2B5EF4-FFF2-40B4-BE49-F238E27FC236}">
                  <a16:creationId xmlns:a16="http://schemas.microsoft.com/office/drawing/2014/main" id="{D098F0D4-C065-4358-939A-166F9608C469}"/>
                </a:ext>
              </a:extLst>
            </p:cNvPr>
            <p:cNvPicPr>
              <a:picLocks noChangeAspect="1"/>
            </p:cNvPicPr>
            <p:nvPr userDrawn="1"/>
          </p:nvPicPr>
          <p:blipFill>
            <a:blip r:embed="rId2"/>
            <a:stretch>
              <a:fillRect/>
            </a:stretch>
          </p:blipFill>
          <p:spPr>
            <a:xfrm rot="19900036">
              <a:off x="551826" y="471865"/>
              <a:ext cx="2798027" cy="3031737"/>
            </a:xfrm>
            <a:prstGeom prst="rect">
              <a:avLst/>
            </a:prstGeom>
          </p:spPr>
        </p:pic>
        <p:pic>
          <p:nvPicPr>
            <p:cNvPr id="13" name="Grafik 6">
              <a:extLst>
                <a:ext uri="{FF2B5EF4-FFF2-40B4-BE49-F238E27FC236}">
                  <a16:creationId xmlns:a16="http://schemas.microsoft.com/office/drawing/2014/main" id="{323B2EB3-ECFE-496E-BE9E-212BD7CB0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856155">
              <a:off x="1357903" y="957731"/>
              <a:ext cx="2858130" cy="1218743"/>
            </a:xfrm>
            <a:prstGeom prst="rect">
              <a:avLst/>
            </a:prstGeom>
          </p:spPr>
        </p:pic>
      </p:grpSp>
      <p:sp>
        <p:nvSpPr>
          <p:cNvPr id="15" name="Textfeld 13">
            <a:extLst>
              <a:ext uri="{FF2B5EF4-FFF2-40B4-BE49-F238E27FC236}">
                <a16:creationId xmlns:a16="http://schemas.microsoft.com/office/drawing/2014/main" id="{FDFB6B07-A33E-4092-B95B-6C17B9040F05}"/>
              </a:ext>
            </a:extLst>
          </p:cNvPr>
          <p:cNvSpPr txBox="1"/>
          <p:nvPr userDrawn="1"/>
        </p:nvSpPr>
        <p:spPr>
          <a:xfrm>
            <a:off x="2474582" y="6176869"/>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8" name="Obrázek 17">
            <a:hlinkClick r:id="rId4"/>
            <a:extLst>
              <a:ext uri="{FF2B5EF4-FFF2-40B4-BE49-F238E27FC236}">
                <a16:creationId xmlns:a16="http://schemas.microsoft.com/office/drawing/2014/main" id="{5ED758A0-CB38-423D-BB63-61D9DC3360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142" y="3634608"/>
            <a:ext cx="3173453" cy="1269381"/>
          </a:xfrm>
          <a:prstGeom prst="rect">
            <a:avLst/>
          </a:prstGeom>
        </p:spPr>
      </p:pic>
      <p:pic>
        <p:nvPicPr>
          <p:cNvPr id="20" name="Obrázek 19">
            <a:hlinkClick r:id="rId6"/>
            <a:extLst>
              <a:ext uri="{FF2B5EF4-FFF2-40B4-BE49-F238E27FC236}">
                <a16:creationId xmlns:a16="http://schemas.microsoft.com/office/drawing/2014/main" id="{C95C675A-893D-4D73-97F3-8B5329FF2F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13227" y="3782450"/>
            <a:ext cx="1563624" cy="893064"/>
          </a:xfrm>
          <a:prstGeom prst="rect">
            <a:avLst/>
          </a:prstGeom>
        </p:spPr>
      </p:pic>
      <p:pic>
        <p:nvPicPr>
          <p:cNvPr id="22" name="Obrázek 21">
            <a:hlinkClick r:id="rId8"/>
            <a:extLst>
              <a:ext uri="{FF2B5EF4-FFF2-40B4-BE49-F238E27FC236}">
                <a16:creationId xmlns:a16="http://schemas.microsoft.com/office/drawing/2014/main" id="{CF529C40-E427-400C-8E8E-83B5E10F6A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34232" y="4075988"/>
            <a:ext cx="2187104" cy="626635"/>
          </a:xfrm>
          <a:prstGeom prst="rect">
            <a:avLst/>
          </a:prstGeom>
        </p:spPr>
      </p:pic>
      <p:pic>
        <p:nvPicPr>
          <p:cNvPr id="24" name="Obrázek 23">
            <a:hlinkClick r:id="rId10"/>
            <a:extLst>
              <a:ext uri="{FF2B5EF4-FFF2-40B4-BE49-F238E27FC236}">
                <a16:creationId xmlns:a16="http://schemas.microsoft.com/office/drawing/2014/main" id="{513A5F0F-3635-4741-8810-BEADF8E3346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94042" y="5063613"/>
            <a:ext cx="3215554" cy="553998"/>
          </a:xfrm>
          <a:prstGeom prst="rect">
            <a:avLst/>
          </a:prstGeom>
        </p:spPr>
      </p:pic>
      <p:pic>
        <p:nvPicPr>
          <p:cNvPr id="26" name="Obrázek 25">
            <a:hlinkClick r:id="rId12"/>
            <a:extLst>
              <a:ext uri="{FF2B5EF4-FFF2-40B4-BE49-F238E27FC236}">
                <a16:creationId xmlns:a16="http://schemas.microsoft.com/office/drawing/2014/main" id="{BB92CBB7-1AE2-4E53-8062-38469FE7E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5324" y="5040588"/>
            <a:ext cx="2478024" cy="640080"/>
          </a:xfrm>
          <a:prstGeom prst="rect">
            <a:avLst/>
          </a:prstGeom>
        </p:spPr>
      </p:pic>
      <p:pic>
        <p:nvPicPr>
          <p:cNvPr id="28" name="Obrázek 27">
            <a:hlinkClick r:id="rId14"/>
            <a:extLst>
              <a:ext uri="{FF2B5EF4-FFF2-40B4-BE49-F238E27FC236}">
                <a16:creationId xmlns:a16="http://schemas.microsoft.com/office/drawing/2014/main" id="{B7BC6DB3-9E3A-46DE-8D6E-4A8D0AE7B15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96831" y="4974458"/>
            <a:ext cx="1974265" cy="780217"/>
          </a:xfrm>
          <a:prstGeom prst="rect">
            <a:avLst/>
          </a:prstGeom>
        </p:spPr>
      </p:pic>
      <p:pic>
        <p:nvPicPr>
          <p:cNvPr id="30" name="Obrázek 29">
            <a:hlinkClick r:id="rId16"/>
            <a:extLst>
              <a:ext uri="{FF2B5EF4-FFF2-40B4-BE49-F238E27FC236}">
                <a16:creationId xmlns:a16="http://schemas.microsoft.com/office/drawing/2014/main" id="{0A3C7F80-19B7-4A0F-B586-D33A3C75D1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2242" y="4871934"/>
            <a:ext cx="2804160" cy="937357"/>
          </a:xfrm>
          <a:prstGeom prst="rect">
            <a:avLst/>
          </a:prstGeom>
        </p:spPr>
      </p:pic>
      <p:sp>
        <p:nvSpPr>
          <p:cNvPr id="34" name="TextovéPole 33">
            <a:hlinkClick r:id="rId18"/>
            <a:extLst>
              <a:ext uri="{FF2B5EF4-FFF2-40B4-BE49-F238E27FC236}">
                <a16:creationId xmlns:a16="http://schemas.microsoft.com/office/drawing/2014/main" id="{A7673611-A136-497A-ABCA-F1ADE89FA3FB}"/>
              </a:ext>
            </a:extLst>
          </p:cNvPr>
          <p:cNvSpPr txBox="1"/>
          <p:nvPr userDrawn="1"/>
        </p:nvSpPr>
        <p:spPr>
          <a:xfrm>
            <a:off x="5639200" y="806750"/>
            <a:ext cx="3691511" cy="461665"/>
          </a:xfrm>
          <a:prstGeom prst="rect">
            <a:avLst/>
          </a:prstGeom>
          <a:noFill/>
        </p:spPr>
        <p:txBody>
          <a:bodyPr wrap="square" rtlCol="0">
            <a:spAutoFit/>
          </a:bodyPr>
          <a:lstStyle/>
          <a:p>
            <a:r>
              <a:rPr lang="en-US" sz="2400" dirty="0"/>
              <a:t>www.elic.fh-joanneum.at</a:t>
            </a:r>
            <a:endParaRPr lang="cs-CZ" sz="2400" dirty="0"/>
          </a:p>
        </p:txBody>
      </p:sp>
      <p:pic>
        <p:nvPicPr>
          <p:cNvPr id="16" name="Obrázek 15">
            <a:extLst>
              <a:ext uri="{FF2B5EF4-FFF2-40B4-BE49-F238E27FC236}">
                <a16:creationId xmlns:a16="http://schemas.microsoft.com/office/drawing/2014/main" id="{4124F3DE-3482-47A3-9E9F-15A42F2A1ED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2" name="Obrázek 1">
            <a:extLst>
              <a:ext uri="{FF2B5EF4-FFF2-40B4-BE49-F238E27FC236}">
                <a16:creationId xmlns:a16="http://schemas.microsoft.com/office/drawing/2014/main" id="{197DDD16-8B62-431A-A5E0-1F0C9F1D41CE}"/>
              </a:ext>
            </a:extLst>
          </p:cNvPr>
          <p:cNvPicPr>
            <a:picLocks noChangeAspect="1"/>
          </p:cNvPicPr>
          <p:nvPr userDrawn="1"/>
        </p:nvPicPr>
        <p:blipFill>
          <a:blip r:embed="rId20"/>
          <a:stretch>
            <a:fillRect/>
          </a:stretch>
        </p:blipFill>
        <p:spPr>
          <a:xfrm>
            <a:off x="5163142" y="881882"/>
            <a:ext cx="391726" cy="378372"/>
          </a:xfrm>
          <a:prstGeom prst="rect">
            <a:avLst/>
          </a:prstGeom>
        </p:spPr>
      </p:pic>
      <p:pic>
        <p:nvPicPr>
          <p:cNvPr id="3" name="Obrázek 2">
            <a:extLst>
              <a:ext uri="{FF2B5EF4-FFF2-40B4-BE49-F238E27FC236}">
                <a16:creationId xmlns:a16="http://schemas.microsoft.com/office/drawing/2014/main" id="{BC6613B9-0172-41D1-B48F-D3012BCE5994}"/>
              </a:ext>
            </a:extLst>
          </p:cNvPr>
          <p:cNvPicPr>
            <a:picLocks noChangeAspect="1"/>
          </p:cNvPicPr>
          <p:nvPr userDrawn="1"/>
        </p:nvPicPr>
        <p:blipFill>
          <a:blip r:embed="rId21"/>
          <a:stretch>
            <a:fillRect/>
          </a:stretch>
        </p:blipFill>
        <p:spPr>
          <a:xfrm>
            <a:off x="5142506" y="1728681"/>
            <a:ext cx="391726" cy="391726"/>
          </a:xfrm>
          <a:prstGeom prst="rect">
            <a:avLst/>
          </a:prstGeom>
        </p:spPr>
      </p:pic>
      <p:pic>
        <p:nvPicPr>
          <p:cNvPr id="5" name="Obrázek 4">
            <a:extLst>
              <a:ext uri="{FF2B5EF4-FFF2-40B4-BE49-F238E27FC236}">
                <a16:creationId xmlns:a16="http://schemas.microsoft.com/office/drawing/2014/main" id="{C599DF25-0F0A-4B9B-BA8D-713B716D53B1}"/>
              </a:ext>
            </a:extLst>
          </p:cNvPr>
          <p:cNvPicPr>
            <a:picLocks noChangeAspect="1"/>
          </p:cNvPicPr>
          <p:nvPr userDrawn="1"/>
        </p:nvPicPr>
        <p:blipFill>
          <a:blip r:embed="rId22"/>
          <a:stretch>
            <a:fillRect/>
          </a:stretch>
        </p:blipFill>
        <p:spPr>
          <a:xfrm>
            <a:off x="5142506" y="2591026"/>
            <a:ext cx="391726" cy="425396"/>
          </a:xfrm>
          <a:prstGeom prst="rect">
            <a:avLst/>
          </a:prstGeom>
        </p:spPr>
      </p:pic>
      <p:sp>
        <p:nvSpPr>
          <p:cNvPr id="23" name="TextovéPole 22">
            <a:hlinkClick r:id="rId23"/>
            <a:extLst>
              <a:ext uri="{FF2B5EF4-FFF2-40B4-BE49-F238E27FC236}">
                <a16:creationId xmlns:a16="http://schemas.microsoft.com/office/drawing/2014/main" id="{29C9F294-E3E2-497B-AF99-F954653656D0}"/>
              </a:ext>
            </a:extLst>
          </p:cNvPr>
          <p:cNvSpPr txBox="1"/>
          <p:nvPr userDrawn="1"/>
        </p:nvSpPr>
        <p:spPr>
          <a:xfrm>
            <a:off x="5625793" y="1671616"/>
            <a:ext cx="5428871" cy="461665"/>
          </a:xfrm>
          <a:prstGeom prst="rect">
            <a:avLst/>
          </a:prstGeom>
          <a:noFill/>
        </p:spPr>
        <p:txBody>
          <a:bodyPr wrap="square" rtlCol="0">
            <a:spAutoFit/>
          </a:bodyPr>
          <a:lstStyle/>
          <a:p>
            <a:r>
              <a:rPr lang="en-US" sz="2400" dirty="0"/>
              <a:t>www.facebook.com/EngineeringLiteracy</a:t>
            </a:r>
            <a:endParaRPr lang="cs-CZ" sz="2400" dirty="0"/>
          </a:p>
        </p:txBody>
      </p:sp>
      <p:sp>
        <p:nvSpPr>
          <p:cNvPr id="25" name="TextovéPole 24">
            <a:hlinkClick r:id="rId24"/>
            <a:extLst>
              <a:ext uri="{FF2B5EF4-FFF2-40B4-BE49-F238E27FC236}">
                <a16:creationId xmlns:a16="http://schemas.microsoft.com/office/drawing/2014/main" id="{84579373-6024-4651-865B-76C05A4B3BF6}"/>
              </a:ext>
            </a:extLst>
          </p:cNvPr>
          <p:cNvSpPr txBox="1"/>
          <p:nvPr userDrawn="1"/>
        </p:nvSpPr>
        <p:spPr>
          <a:xfrm>
            <a:off x="5625793" y="2539603"/>
            <a:ext cx="5428871" cy="461665"/>
          </a:xfrm>
          <a:prstGeom prst="rect">
            <a:avLst/>
          </a:prstGeom>
          <a:noFill/>
        </p:spPr>
        <p:txBody>
          <a:bodyPr wrap="square" rtlCol="0">
            <a:spAutoFit/>
          </a:bodyPr>
          <a:lstStyle/>
          <a:p>
            <a:r>
              <a:rPr lang="en-US" sz="2400" dirty="0"/>
              <a:t>www.elic-mooc.com</a:t>
            </a:r>
            <a:endParaRPr lang="cs-CZ" sz="2400" dirty="0"/>
          </a:p>
        </p:txBody>
      </p:sp>
      <p:pic>
        <p:nvPicPr>
          <p:cNvPr id="7" name="Obrázek 6">
            <a:extLst>
              <a:ext uri="{FF2B5EF4-FFF2-40B4-BE49-F238E27FC236}">
                <a16:creationId xmlns:a16="http://schemas.microsoft.com/office/drawing/2014/main" id="{2029A17D-B098-4FF3-B894-C61312D5AF8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36365" y="4018559"/>
            <a:ext cx="3930907" cy="574177"/>
          </a:xfrm>
          <a:prstGeom prst="rect">
            <a:avLst/>
          </a:prstGeom>
        </p:spPr>
      </p:pic>
    </p:spTree>
    <p:extLst>
      <p:ext uri="{BB962C8B-B14F-4D97-AF65-F5344CB8AC3E}">
        <p14:creationId xmlns:p14="http://schemas.microsoft.com/office/powerpoint/2010/main" val="309653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F1EB53-6297-4268-ACEE-D70853162A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573C54-84F6-431E-84C8-8E7C807968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4BD4B2-B96A-4D04-918E-91033DB6E185}"/>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F4F486B1-96CD-42E3-8923-9AA445FEF4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99F9FA-B91F-48F2-BEAD-A9B1212CE51C}"/>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292864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70C41-4284-43DB-985A-59042F77EB6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A8CECF-F76E-4CF8-B699-611933CFF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4175C6-67A5-479C-B985-8999DB0818D7}"/>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ED1BF9E6-BB1C-4477-8249-4513563AD4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24B8C9-4E6B-4EE6-BF74-A61FEABD8E62}"/>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63727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A6FE8-1217-49B2-B52A-1453EB6D2F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AD1EF0-2AE3-4A1E-8882-40FAB11A596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0B5BCEB-3EB5-41BA-94C0-A0AF54F9F1E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CD937AA-436A-4709-8C82-8AE5C3CA082C}"/>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6" name="Segnaposto piè di pagina 5">
            <a:extLst>
              <a:ext uri="{FF2B5EF4-FFF2-40B4-BE49-F238E27FC236}">
                <a16:creationId xmlns:a16="http://schemas.microsoft.com/office/drawing/2014/main" id="{AC8BAE20-C921-437B-B91A-F9B6203E22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C96543-7B55-4356-8106-309CF92D0C2A}"/>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231215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79680-8503-4476-BB9D-F086C58744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0A1B88-0C18-4CE9-AA35-E8878AF83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0194B2A-9F06-4562-9801-A796D3E3688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79C07E5-E7F0-45B2-AEC3-0DE10F57E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7CC9EE0-EACA-4270-93F3-6BD630EEF0A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FAAA08-06BA-4497-807C-2BFB351808EF}"/>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8" name="Segnaposto piè di pagina 7">
            <a:extLst>
              <a:ext uri="{FF2B5EF4-FFF2-40B4-BE49-F238E27FC236}">
                <a16:creationId xmlns:a16="http://schemas.microsoft.com/office/drawing/2014/main" id="{5F1484DA-A402-468C-B0A9-E8CADE09965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816403-3DB4-4798-BEEE-AAF78E7D7BFB}"/>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194537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C72B35-D3F8-4CFF-B8D8-1A4624506A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A5BAD9A-26E5-449B-A980-B6E7B1D8DFAC}"/>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4" name="Segnaposto piè di pagina 3">
            <a:extLst>
              <a:ext uri="{FF2B5EF4-FFF2-40B4-BE49-F238E27FC236}">
                <a16:creationId xmlns:a16="http://schemas.microsoft.com/office/drawing/2014/main" id="{4BCFB4A1-A3A5-4D37-8A49-88298FF216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478CF84-4634-468E-BF1D-EEE98F6AA2CF}"/>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22232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D175188-FFC7-4EBC-B06D-E17E6B1C6AAF}"/>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3" name="Segnaposto piè di pagina 2">
            <a:extLst>
              <a:ext uri="{FF2B5EF4-FFF2-40B4-BE49-F238E27FC236}">
                <a16:creationId xmlns:a16="http://schemas.microsoft.com/office/drawing/2014/main" id="{B6792F5F-7E8D-48E6-9F10-FCF364715ED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CCA192D-C3F9-42EC-B2DB-4E49261C1CC0}"/>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227075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A3241-2ECA-4EC2-80FD-B9221FBFC60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8B5811-4694-4260-B406-F8D3F6484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A341C21-E367-4D10-B5A3-309CE3531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56483C-BA41-4F12-9438-FA18501601FF}"/>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6" name="Segnaposto piè di pagina 5">
            <a:extLst>
              <a:ext uri="{FF2B5EF4-FFF2-40B4-BE49-F238E27FC236}">
                <a16:creationId xmlns:a16="http://schemas.microsoft.com/office/drawing/2014/main" id="{86EE5E64-5F9D-43CB-A4B7-1A52FFB6A5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2B09A1-0049-4E17-95A6-79D377C37852}"/>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101850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8578DA-1239-4DCA-878D-1FA3B2B3D1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80D8580-26F0-4A88-88E9-7C3D29935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E08980F-5EA8-4336-B00B-B7360F30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160967B-E83C-4149-933E-5766398686DF}"/>
              </a:ext>
            </a:extLst>
          </p:cNvPr>
          <p:cNvSpPr>
            <a:spLocks noGrp="1"/>
          </p:cNvSpPr>
          <p:nvPr>
            <p:ph type="dt" sz="half" idx="10"/>
          </p:nvPr>
        </p:nvSpPr>
        <p:spPr/>
        <p:txBody>
          <a:bodyPr/>
          <a:lstStyle/>
          <a:p>
            <a:fld id="{AA00160D-8742-4496-B9C7-6F60692221D7}" type="datetimeFigureOut">
              <a:rPr lang="it-IT" smtClean="0"/>
              <a:t>29/09/2019</a:t>
            </a:fld>
            <a:endParaRPr lang="it-IT"/>
          </a:p>
        </p:txBody>
      </p:sp>
      <p:sp>
        <p:nvSpPr>
          <p:cNvPr id="6" name="Segnaposto piè di pagina 5">
            <a:extLst>
              <a:ext uri="{FF2B5EF4-FFF2-40B4-BE49-F238E27FC236}">
                <a16:creationId xmlns:a16="http://schemas.microsoft.com/office/drawing/2014/main" id="{85C37D36-562C-4A7E-B910-101A458B3A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B1BD07-E93F-41FA-82F2-1C93A9244448}"/>
              </a:ext>
            </a:extLst>
          </p:cNvPr>
          <p:cNvSpPr>
            <a:spLocks noGrp="1"/>
          </p:cNvSpPr>
          <p:nvPr>
            <p:ph type="sldNum" sz="quarter" idx="12"/>
          </p:nvPr>
        </p:nvSpPr>
        <p:spPr/>
        <p:txBody>
          <a:bodyPr/>
          <a:lstStyle/>
          <a:p>
            <a:fld id="{255ABA0B-7D49-484A-BD63-4CABBCC6122B}" type="slidenum">
              <a:rPr lang="it-IT" smtClean="0"/>
              <a:t>‹Nr.›</a:t>
            </a:fld>
            <a:endParaRPr lang="it-IT"/>
          </a:p>
        </p:txBody>
      </p:sp>
    </p:spTree>
    <p:extLst>
      <p:ext uri="{BB962C8B-B14F-4D97-AF65-F5344CB8AC3E}">
        <p14:creationId xmlns:p14="http://schemas.microsoft.com/office/powerpoint/2010/main" val="48256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5CB1160-AD59-4B61-9026-FF05B605A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565D33-D8EB-4C9F-976F-59DE92357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7E6249-A4DE-4A19-95B9-50D82A4BB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0160D-8742-4496-B9C7-6F60692221D7}" type="datetimeFigureOut">
              <a:rPr lang="it-IT" smtClean="0"/>
              <a:t>29/09/2019</a:t>
            </a:fld>
            <a:endParaRPr lang="it-IT"/>
          </a:p>
        </p:txBody>
      </p:sp>
      <p:sp>
        <p:nvSpPr>
          <p:cNvPr id="5" name="Segnaposto piè di pagina 4">
            <a:extLst>
              <a:ext uri="{FF2B5EF4-FFF2-40B4-BE49-F238E27FC236}">
                <a16:creationId xmlns:a16="http://schemas.microsoft.com/office/drawing/2014/main" id="{CD165C7D-6129-42AD-A50E-D5B030452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C0366E0-D423-4C05-A44D-35FE16081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ABA0B-7D49-484A-BD63-4CABBCC6122B}" type="slidenum">
              <a:rPr lang="it-IT" smtClean="0"/>
              <a:t>‹Nr.›</a:t>
            </a:fld>
            <a:endParaRPr lang="it-IT"/>
          </a:p>
        </p:txBody>
      </p:sp>
    </p:spTree>
    <p:extLst>
      <p:ext uri="{BB962C8B-B14F-4D97-AF65-F5344CB8AC3E}">
        <p14:creationId xmlns:p14="http://schemas.microsoft.com/office/powerpoint/2010/main" val="389488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0.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A40BECA5-E2C3-4D73-81D4-19D2CDB6C57C}"/>
              </a:ext>
            </a:extLst>
          </p:cNvPr>
          <p:cNvSpPr>
            <a:spLocks noGrp="1"/>
          </p:cNvSpPr>
          <p:nvPr>
            <p:ph type="body" sz="quarter" idx="10"/>
          </p:nvPr>
        </p:nvSpPr>
        <p:spPr/>
        <p:txBody>
          <a:bodyPr/>
          <a:lstStyle/>
          <a:p>
            <a:r>
              <a:rPr lang="de-DE" dirty="0"/>
              <a:t>Summary Week 5</a:t>
            </a:r>
            <a:endParaRPr lang="cs-CZ" dirty="0"/>
          </a:p>
        </p:txBody>
      </p:sp>
    </p:spTree>
    <p:extLst>
      <p:ext uri="{BB962C8B-B14F-4D97-AF65-F5344CB8AC3E}">
        <p14:creationId xmlns:p14="http://schemas.microsoft.com/office/powerpoint/2010/main" val="331545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Gestione</a:t>
            </a:r>
            <a:r>
              <a:rPr lang="de-DE" dirty="0"/>
              <a:t> </a:t>
            </a:r>
            <a:r>
              <a:rPr lang="de-DE" dirty="0" err="1"/>
              <a:t>dell‘energia</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lstStyle/>
          <a:p>
            <a:pPr marL="0" indent="0">
              <a:buNone/>
            </a:pPr>
            <a:r>
              <a:rPr lang="en-US" b="1" dirty="0"/>
              <a:t>Che </a:t>
            </a:r>
            <a:r>
              <a:rPr lang="en-US" b="1" dirty="0" err="1"/>
              <a:t>cos’è</a:t>
            </a:r>
            <a:r>
              <a:rPr lang="en-US" b="1" dirty="0"/>
              <a:t> </a:t>
            </a:r>
            <a:r>
              <a:rPr lang="en-US" b="1" dirty="0" err="1"/>
              <a:t>un’impronta</a:t>
            </a:r>
            <a:r>
              <a:rPr lang="en-US" b="1" dirty="0"/>
              <a:t> </a:t>
            </a:r>
            <a:r>
              <a:rPr lang="en-US" b="1" dirty="0" err="1"/>
              <a:t>ecologica</a:t>
            </a:r>
            <a:r>
              <a:rPr lang="en-US" b="1" dirty="0"/>
              <a:t>? </a:t>
            </a:r>
          </a:p>
          <a:p>
            <a:pPr marL="0" indent="0">
              <a:buNone/>
            </a:pPr>
            <a:r>
              <a:rPr lang="en-US" dirty="0"/>
              <a:t>…</a:t>
            </a:r>
            <a:r>
              <a:rPr lang="en-US" dirty="0" err="1"/>
              <a:t>determina</a:t>
            </a:r>
            <a:r>
              <a:rPr lang="en-US" dirty="0"/>
              <a:t> </a:t>
            </a:r>
            <a:r>
              <a:rPr lang="en-US" dirty="0" err="1"/>
              <a:t>l’impatto</a:t>
            </a:r>
            <a:r>
              <a:rPr lang="en-US" dirty="0"/>
              <a:t> </a:t>
            </a:r>
            <a:r>
              <a:rPr lang="en-US" dirty="0" err="1"/>
              <a:t>umano</a:t>
            </a:r>
            <a:r>
              <a:rPr lang="en-US" dirty="0"/>
              <a:t> </a:t>
            </a:r>
            <a:r>
              <a:rPr lang="en-US" dirty="0" err="1"/>
              <a:t>sulla</a:t>
            </a:r>
            <a:r>
              <a:rPr lang="en-US" dirty="0"/>
              <a:t> terra, vale a dire </a:t>
            </a:r>
            <a:r>
              <a:rPr lang="en-US" dirty="0" err="1"/>
              <a:t>il</a:t>
            </a:r>
            <a:r>
              <a:rPr lang="en-US" dirty="0"/>
              <a:t> </a:t>
            </a:r>
            <a:r>
              <a:rPr lang="en-US" dirty="0" err="1"/>
              <a:t>consumo</a:t>
            </a:r>
            <a:r>
              <a:rPr lang="en-US" dirty="0"/>
              <a:t> </a:t>
            </a:r>
            <a:r>
              <a:rPr lang="en-US" dirty="0" err="1"/>
              <a:t>umano</a:t>
            </a:r>
            <a:r>
              <a:rPr lang="en-US" dirty="0"/>
              <a:t> di </a:t>
            </a:r>
            <a:r>
              <a:rPr lang="en-US" dirty="0" err="1"/>
              <a:t>risorse</a:t>
            </a:r>
            <a:r>
              <a:rPr lang="en-US" dirty="0"/>
              <a:t> </a:t>
            </a:r>
            <a:r>
              <a:rPr lang="en-US" dirty="0" err="1"/>
              <a:t>naturali</a:t>
            </a:r>
            <a:r>
              <a:rPr lang="en-US" dirty="0"/>
              <a:t> rispetto </a:t>
            </a:r>
            <a:r>
              <a:rPr lang="en-US" dirty="0" err="1"/>
              <a:t>alla</a:t>
            </a:r>
            <a:r>
              <a:rPr lang="en-US" dirty="0"/>
              <a:t> </a:t>
            </a:r>
            <a:r>
              <a:rPr lang="en-US" dirty="0" err="1"/>
              <a:t>capacità</a:t>
            </a:r>
            <a:r>
              <a:rPr lang="en-US" dirty="0"/>
              <a:t> </a:t>
            </a:r>
            <a:r>
              <a:rPr lang="en-US" dirty="0" err="1"/>
              <a:t>della</a:t>
            </a:r>
            <a:r>
              <a:rPr lang="en-US" dirty="0"/>
              <a:t> terra di </a:t>
            </a:r>
            <a:r>
              <a:rPr lang="en-US" dirty="0" err="1"/>
              <a:t>rigenerarle</a:t>
            </a:r>
            <a:r>
              <a:rPr lang="en-US" dirty="0"/>
              <a:t>. </a:t>
            </a:r>
            <a:endParaRPr lang="de-DE"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a:xfrm>
            <a:off x="11536766" y="6239244"/>
            <a:ext cx="436159" cy="374630"/>
          </a:xfrm>
          <a:prstGeom prst="rect">
            <a:avLst/>
          </a:prstGeom>
        </p:spPr>
        <p:txBody>
          <a:bodyPr anchor="ctr" anchorCtr="1"/>
          <a:lstStyle>
            <a:defPPr>
              <a:defRPr lang="de-DE"/>
            </a:defPPr>
            <a:lvl1pPr marL="0" algn="l" defTabSz="914400" rtl="0" eaLnBrk="1" latinLnBrk="0" hangingPunct="1">
              <a:defRPr sz="16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cs-CZ" smtClean="0"/>
              <a:pPr/>
              <a:t>2</a:t>
            </a:fld>
            <a:endParaRPr lang="cs-CZ" dirty="0"/>
          </a:p>
        </p:txBody>
      </p:sp>
      <p:pic>
        <p:nvPicPr>
          <p:cNvPr id="8" name="Grafik 7" descr="Fuß">
            <a:extLst>
              <a:ext uri="{FF2B5EF4-FFF2-40B4-BE49-F238E27FC236}">
                <a16:creationId xmlns:a16="http://schemas.microsoft.com/office/drawing/2014/main" id="{0BABBD9E-505F-42EA-97D6-53FEA778C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47496" y="4326318"/>
            <a:ext cx="1409591" cy="1409591"/>
          </a:xfrm>
          <a:prstGeom prst="rect">
            <a:avLst/>
          </a:prstGeom>
        </p:spPr>
      </p:pic>
      <p:pic>
        <p:nvPicPr>
          <p:cNvPr id="10" name="Grafik 9" descr="Erdkugel: Afrika und Europa">
            <a:extLst>
              <a:ext uri="{FF2B5EF4-FFF2-40B4-BE49-F238E27FC236}">
                <a16:creationId xmlns:a16="http://schemas.microsoft.com/office/drawing/2014/main" id="{E56DB8FA-FA3B-4497-9102-887BBEBB19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17624" y="4326318"/>
            <a:ext cx="1409591" cy="1409591"/>
          </a:xfrm>
          <a:prstGeom prst="rect">
            <a:avLst/>
          </a:prstGeom>
        </p:spPr>
      </p:pic>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Cos’è</a:t>
            </a:r>
            <a:r>
              <a:rPr lang="en-US" b="1" dirty="0"/>
              <a:t> </a:t>
            </a:r>
            <a:r>
              <a:rPr lang="en-US" b="1" dirty="0" err="1"/>
              <a:t>il</a:t>
            </a:r>
            <a:r>
              <a:rPr lang="en-US" b="1" dirty="0"/>
              <a:t> </a:t>
            </a:r>
            <a:r>
              <a:rPr lang="en-US" b="1" dirty="0" err="1"/>
              <a:t>Riscaldamento</a:t>
            </a:r>
            <a:r>
              <a:rPr lang="en-US" b="1" dirty="0"/>
              <a:t> </a:t>
            </a:r>
            <a:r>
              <a:rPr lang="en-US" b="1" dirty="0" err="1"/>
              <a:t>Globale</a:t>
            </a:r>
            <a:r>
              <a:rPr lang="en-US" b="1" dirty="0"/>
              <a:t>? </a:t>
            </a:r>
          </a:p>
          <a:p>
            <a:pPr marL="0" indent="0">
              <a:buNone/>
            </a:pPr>
            <a:r>
              <a:rPr lang="en-US" dirty="0"/>
              <a:t>…</a:t>
            </a:r>
            <a:r>
              <a:rPr lang="en-US" dirty="0" err="1"/>
              <a:t>l’effetto</a:t>
            </a:r>
            <a:r>
              <a:rPr lang="en-US" dirty="0"/>
              <a:t> </a:t>
            </a:r>
            <a:r>
              <a:rPr lang="en-US" dirty="0" err="1"/>
              <a:t>serra</a:t>
            </a:r>
            <a:r>
              <a:rPr lang="en-US" dirty="0"/>
              <a:t> è un </a:t>
            </a:r>
            <a:r>
              <a:rPr lang="en-US" dirty="0" err="1"/>
              <a:t>processo</a:t>
            </a:r>
            <a:r>
              <a:rPr lang="en-US" dirty="0"/>
              <a:t> </a:t>
            </a:r>
            <a:r>
              <a:rPr lang="en-US" dirty="0" err="1"/>
              <a:t>naturale</a:t>
            </a:r>
            <a:r>
              <a:rPr lang="en-US" dirty="0"/>
              <a:t>, </a:t>
            </a:r>
            <a:r>
              <a:rPr lang="en-US" dirty="0" err="1"/>
              <a:t>che</a:t>
            </a:r>
            <a:r>
              <a:rPr lang="en-US" dirty="0"/>
              <a:t> </a:t>
            </a:r>
            <a:r>
              <a:rPr lang="en-US" dirty="0" err="1"/>
              <a:t>permette</a:t>
            </a:r>
            <a:r>
              <a:rPr lang="en-US" dirty="0"/>
              <a:t> </a:t>
            </a:r>
            <a:r>
              <a:rPr lang="en-US" dirty="0" err="1"/>
              <a:t>alla</a:t>
            </a:r>
            <a:r>
              <a:rPr lang="en-US" dirty="0"/>
              <a:t> terra di </a:t>
            </a:r>
            <a:r>
              <a:rPr lang="en-US" dirty="0" err="1"/>
              <a:t>raggiungere</a:t>
            </a:r>
            <a:r>
              <a:rPr lang="en-US" dirty="0"/>
              <a:t> un </a:t>
            </a:r>
            <a:r>
              <a:rPr lang="en-US" dirty="0" err="1"/>
              <a:t>livello</a:t>
            </a:r>
            <a:r>
              <a:rPr lang="en-US" dirty="0"/>
              <a:t> di </a:t>
            </a:r>
            <a:r>
              <a:rPr lang="en-US" dirty="0" err="1"/>
              <a:t>riscaldamento</a:t>
            </a:r>
            <a:r>
              <a:rPr lang="en-US" dirty="0"/>
              <a:t> </a:t>
            </a:r>
            <a:r>
              <a:rPr lang="en-US" dirty="0" err="1"/>
              <a:t>ottimale</a:t>
            </a:r>
            <a:r>
              <a:rPr lang="en-US" dirty="0"/>
              <a:t>.</a:t>
            </a:r>
            <a:endParaRPr lang="de-DE" dirty="0"/>
          </a:p>
        </p:txBody>
      </p:sp>
      <p:pic>
        <p:nvPicPr>
          <p:cNvPr id="12" name="Grafik 11">
            <a:extLst>
              <a:ext uri="{FF2B5EF4-FFF2-40B4-BE49-F238E27FC236}">
                <a16:creationId xmlns:a16="http://schemas.microsoft.com/office/drawing/2014/main" id="{E04A5DBD-31D5-461B-8498-F19782FA5310}"/>
              </a:ext>
            </a:extLst>
          </p:cNvPr>
          <p:cNvPicPr>
            <a:picLocks noChangeAspect="1"/>
          </p:cNvPicPr>
          <p:nvPr/>
        </p:nvPicPr>
        <p:blipFill>
          <a:blip r:embed="rId6"/>
          <a:stretch>
            <a:fillRect/>
          </a:stretch>
        </p:blipFill>
        <p:spPr>
          <a:xfrm>
            <a:off x="6874095" y="4102586"/>
            <a:ext cx="4078800" cy="2018333"/>
          </a:xfrm>
          <a:prstGeom prst="rect">
            <a:avLst/>
          </a:prstGeom>
        </p:spPr>
      </p:pic>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2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Automobili</a:t>
            </a:r>
            <a:r>
              <a:rPr lang="de-DE" dirty="0"/>
              <a:t> a </a:t>
            </a:r>
            <a:r>
              <a:rPr lang="de-DE" dirty="0" err="1"/>
              <a:t>guida</a:t>
            </a:r>
            <a:r>
              <a:rPr lang="de-DE" dirty="0"/>
              <a:t> </a:t>
            </a:r>
            <a:r>
              <a:rPr lang="de-DE" dirty="0" err="1"/>
              <a:t>autonoma</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normAutofit/>
          </a:bodyPr>
          <a:lstStyle/>
          <a:p>
            <a:pPr marL="0" indent="0">
              <a:buNone/>
            </a:pPr>
            <a:r>
              <a:rPr lang="en-US" b="1" dirty="0" err="1"/>
              <a:t>Cos’è</a:t>
            </a:r>
            <a:r>
              <a:rPr lang="en-US" b="1" dirty="0"/>
              <a:t> </a:t>
            </a:r>
            <a:r>
              <a:rPr lang="en-US" b="1" dirty="0" err="1"/>
              <a:t>un’auto</a:t>
            </a:r>
            <a:r>
              <a:rPr lang="en-US" b="1" dirty="0"/>
              <a:t> a </a:t>
            </a:r>
            <a:r>
              <a:rPr lang="en-US" b="1" dirty="0" err="1"/>
              <a:t>guida</a:t>
            </a:r>
            <a:r>
              <a:rPr lang="en-US" b="1" dirty="0"/>
              <a:t> </a:t>
            </a:r>
            <a:r>
              <a:rPr lang="en-US" b="1" dirty="0" err="1"/>
              <a:t>autonoma</a:t>
            </a:r>
            <a:r>
              <a:rPr lang="en-US" b="1" dirty="0"/>
              <a:t>?</a:t>
            </a:r>
          </a:p>
          <a:p>
            <a:r>
              <a:rPr lang="de-DE" dirty="0" err="1"/>
              <a:t>Percepisce</a:t>
            </a:r>
            <a:r>
              <a:rPr lang="de-DE" dirty="0"/>
              <a:t> </a:t>
            </a:r>
            <a:r>
              <a:rPr lang="de-DE" dirty="0" err="1"/>
              <a:t>l‘ambiente</a:t>
            </a:r>
            <a:r>
              <a:rPr lang="de-DE" dirty="0"/>
              <a:t> </a:t>
            </a:r>
            <a:r>
              <a:rPr lang="de-DE" dirty="0" err="1"/>
              <a:t>circostante</a:t>
            </a:r>
            <a:endParaRPr lang="de-DE" dirty="0"/>
          </a:p>
          <a:p>
            <a:r>
              <a:rPr lang="de-DE" dirty="0" err="1"/>
              <a:t>Guida</a:t>
            </a:r>
            <a:r>
              <a:rPr lang="de-DE" dirty="0"/>
              <a:t> senza </a:t>
            </a:r>
            <a:r>
              <a:rPr lang="de-DE" dirty="0" err="1"/>
              <a:t>l‘intervento</a:t>
            </a:r>
            <a:r>
              <a:rPr lang="de-DE" dirty="0"/>
              <a:t> </a:t>
            </a:r>
            <a:r>
              <a:rPr lang="de-DE" dirty="0" err="1"/>
              <a:t>dell‘uomo</a:t>
            </a:r>
            <a:endParaRPr lang="de-DE" dirty="0"/>
          </a:p>
          <a:p>
            <a:r>
              <a:rPr lang="de-DE" dirty="0" err="1"/>
              <a:t>Prende</a:t>
            </a:r>
            <a:r>
              <a:rPr lang="de-DE" dirty="0"/>
              <a:t> </a:t>
            </a:r>
            <a:r>
              <a:rPr lang="de-DE" dirty="0" err="1"/>
              <a:t>decisioni</a:t>
            </a:r>
            <a:r>
              <a:rPr lang="de-DE" dirty="0"/>
              <a:t> in </a:t>
            </a:r>
            <a:r>
              <a:rPr lang="de-DE" dirty="0" err="1"/>
              <a:t>base</a:t>
            </a:r>
            <a:r>
              <a:rPr lang="de-DE" dirty="0"/>
              <a:t> alle </a:t>
            </a:r>
            <a:r>
              <a:rPr lang="de-DE" dirty="0" err="1"/>
              <a:t>normali</a:t>
            </a:r>
            <a:r>
              <a:rPr lang="de-DE" dirty="0"/>
              <a:t> </a:t>
            </a:r>
            <a:r>
              <a:rPr lang="de-DE" dirty="0" err="1"/>
              <a:t>condizioni</a:t>
            </a:r>
            <a:r>
              <a:rPr lang="de-DE" dirty="0"/>
              <a:t> del </a:t>
            </a:r>
            <a:r>
              <a:rPr lang="de-DE" dirty="0" err="1"/>
              <a:t>traffico</a:t>
            </a:r>
            <a:endParaRPr lang="de-DE" dirty="0"/>
          </a:p>
          <a:p>
            <a:r>
              <a:rPr lang="de-DE" dirty="0" err="1"/>
              <a:t>Prende</a:t>
            </a:r>
            <a:r>
              <a:rPr lang="de-DE" dirty="0"/>
              <a:t> </a:t>
            </a:r>
            <a:r>
              <a:rPr lang="de-DE" dirty="0" err="1"/>
              <a:t>decisioni</a:t>
            </a:r>
            <a:r>
              <a:rPr lang="de-DE" dirty="0"/>
              <a:t> </a:t>
            </a:r>
            <a:r>
              <a:rPr lang="de-DE" dirty="0" err="1"/>
              <a:t>rilevanti</a:t>
            </a:r>
            <a:r>
              <a:rPr lang="de-DE" dirty="0"/>
              <a:t> da </a:t>
            </a:r>
            <a:r>
              <a:rPr lang="de-DE" dirty="0" err="1"/>
              <a:t>sola</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a:xfrm>
            <a:off x="11536766" y="6239244"/>
            <a:ext cx="436159" cy="374630"/>
          </a:xfrm>
          <a:prstGeom prst="rect">
            <a:avLst/>
          </a:prstGeom>
        </p:spPr>
        <p:txBody>
          <a:bodyPr anchor="ctr" anchorCtr="1"/>
          <a:lstStyle>
            <a:defPPr>
              <a:defRPr lang="de-DE"/>
            </a:defPPr>
            <a:lvl1pPr marL="0" algn="l" defTabSz="914400" rtl="0" eaLnBrk="1" latinLnBrk="0" hangingPunct="1">
              <a:defRPr sz="16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cs-CZ" smtClean="0"/>
              <a:pPr/>
              <a:t>3</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Principi</a:t>
            </a:r>
            <a:r>
              <a:rPr lang="en-US" b="1" dirty="0"/>
              <a:t> </a:t>
            </a:r>
            <a:r>
              <a:rPr lang="en-US" b="1" dirty="0" err="1"/>
              <a:t>fisici</a:t>
            </a:r>
            <a:endParaRPr lang="en-US" b="1" dirty="0"/>
          </a:p>
          <a:p>
            <a:pPr marL="0" indent="0">
              <a:buNone/>
            </a:pPr>
            <a:r>
              <a:rPr lang="en-US" dirty="0"/>
              <a:t>…Radar</a:t>
            </a:r>
            <a:endParaRPr lang="de-DE" dirty="0"/>
          </a:p>
          <a:p>
            <a:pPr lvl="1"/>
            <a:r>
              <a:rPr lang="de-DE" sz="2200" dirty="0" err="1"/>
              <a:t>Assistenza</a:t>
            </a:r>
            <a:r>
              <a:rPr lang="de-DE" sz="2200" dirty="0"/>
              <a:t> per </a:t>
            </a:r>
            <a:r>
              <a:rPr lang="de-DE" sz="2200" dirty="0" err="1"/>
              <a:t>punti</a:t>
            </a:r>
            <a:r>
              <a:rPr lang="de-DE" sz="2200" dirty="0"/>
              <a:t> </a:t>
            </a:r>
            <a:r>
              <a:rPr lang="de-DE" sz="2200" dirty="0" err="1"/>
              <a:t>ciechi</a:t>
            </a:r>
            <a:endParaRPr lang="de-DE" sz="2200" dirty="0"/>
          </a:p>
          <a:p>
            <a:pPr lvl="1"/>
            <a:r>
              <a:rPr lang="de-DE" sz="2200" dirty="0" err="1"/>
              <a:t>Controllo</a:t>
            </a:r>
            <a:r>
              <a:rPr lang="de-DE" sz="2200" dirty="0"/>
              <a:t> </a:t>
            </a:r>
            <a:r>
              <a:rPr lang="de-DE" sz="2200" dirty="0" err="1"/>
              <a:t>Adattivo</a:t>
            </a:r>
            <a:r>
              <a:rPr lang="de-DE" sz="2200" dirty="0"/>
              <a:t> della </a:t>
            </a:r>
            <a:r>
              <a:rPr lang="de-DE" sz="2200" dirty="0" err="1"/>
              <a:t>velocità</a:t>
            </a:r>
            <a:r>
              <a:rPr lang="de-DE" sz="2200" dirty="0"/>
              <a:t> di </a:t>
            </a:r>
            <a:r>
              <a:rPr lang="de-DE" sz="2200" dirty="0" err="1"/>
              <a:t>guida</a:t>
            </a:r>
            <a:r>
              <a:rPr lang="de-DE" sz="2200" dirty="0"/>
              <a:t> (ACC)</a:t>
            </a:r>
          </a:p>
          <a:p>
            <a:pPr lvl="1"/>
            <a:r>
              <a:rPr lang="de-DE" sz="2200" dirty="0" err="1"/>
              <a:t>Frenata</a:t>
            </a:r>
            <a:r>
              <a:rPr lang="de-DE" sz="2200" dirty="0"/>
              <a:t> di </a:t>
            </a:r>
            <a:r>
              <a:rPr lang="de-DE" sz="2200" dirty="0" err="1"/>
              <a:t>emergenza</a:t>
            </a:r>
            <a:endParaRPr lang="de-DE" sz="2200" dirty="0"/>
          </a:p>
          <a:p>
            <a:pPr marL="0" indent="0">
              <a:buNone/>
            </a:pPr>
            <a:r>
              <a:rPr lang="de-DE" sz="2400" dirty="0"/>
              <a:t>…</a:t>
            </a:r>
            <a:r>
              <a:rPr lang="de-DE" dirty="0" err="1"/>
              <a:t>Lidar</a:t>
            </a:r>
            <a:endParaRPr lang="de-DE" sz="2400" dirty="0"/>
          </a:p>
          <a:p>
            <a:pPr lvl="1"/>
            <a:r>
              <a:rPr lang="de-DE" sz="2200" dirty="0"/>
              <a:t>„Eyes </a:t>
            </a:r>
            <a:r>
              <a:rPr lang="de-DE" sz="2200" dirty="0" err="1"/>
              <a:t>ofthecar</a:t>
            </a:r>
            <a:r>
              <a:rPr lang="de-DE" sz="2200" dirty="0"/>
              <a:t>“</a:t>
            </a:r>
          </a:p>
          <a:p>
            <a:pPr lvl="1"/>
            <a:r>
              <a:rPr lang="de-DE" sz="2200" dirty="0" err="1"/>
              <a:t>Visione</a:t>
            </a:r>
            <a:r>
              <a:rPr lang="de-DE" sz="2200" dirty="0"/>
              <a:t> a 360°</a:t>
            </a:r>
          </a:p>
          <a:p>
            <a:pPr lvl="1"/>
            <a:r>
              <a:rPr lang="de-DE" sz="2200" dirty="0"/>
              <a:t>City break</a:t>
            </a:r>
          </a:p>
          <a:p>
            <a:pPr lvl="1"/>
            <a:r>
              <a:rPr lang="de-DE" sz="2200" dirty="0" err="1"/>
              <a:t>Stop</a:t>
            </a:r>
            <a:r>
              <a:rPr lang="de-DE" sz="2200" dirty="0"/>
              <a:t> &amp; Go</a:t>
            </a:r>
          </a:p>
          <a:p>
            <a:pPr marL="0" indent="0">
              <a:buNone/>
            </a:pPr>
            <a:r>
              <a:rPr lang="de-DE" dirty="0"/>
              <a:t>…GPS</a:t>
            </a:r>
          </a:p>
          <a:p>
            <a:pPr lvl="1"/>
            <a:r>
              <a:rPr lang="de-DE" sz="2200" dirty="0" err="1"/>
              <a:t>Navigazione</a:t>
            </a:r>
            <a:r>
              <a:rPr lang="de-DE" sz="2200" dirty="0"/>
              <a:t> del </a:t>
            </a:r>
            <a:r>
              <a:rPr lang="de-DE" sz="2200" dirty="0" err="1"/>
              <a:t>veicolo</a:t>
            </a:r>
            <a:endParaRPr lang="de-DE" sz="2200" dirty="0"/>
          </a:p>
          <a:p>
            <a:pPr lvl="1"/>
            <a:r>
              <a:rPr lang="de-DE" sz="2200" dirty="0" err="1"/>
              <a:t>Pianificazione</a:t>
            </a:r>
            <a:r>
              <a:rPr lang="de-DE" sz="2200" dirty="0"/>
              <a:t> del </a:t>
            </a:r>
            <a:r>
              <a:rPr lang="de-DE" sz="2200" dirty="0" err="1"/>
              <a:t>percorso</a:t>
            </a:r>
            <a:endParaRPr lang="de-DE" sz="2200" dirty="0"/>
          </a:p>
          <a:p>
            <a:pPr lvl="1"/>
            <a:r>
              <a:rPr lang="de-DE" sz="2200" dirty="0"/>
              <a:t>Molto </a:t>
            </a:r>
            <a:r>
              <a:rPr lang="de-DE" sz="2200" dirty="0" err="1"/>
              <a:t>importante</a:t>
            </a:r>
            <a:r>
              <a:rPr lang="de-DE" sz="2200" dirty="0"/>
              <a:t> per </a:t>
            </a:r>
            <a:r>
              <a:rPr lang="de-DE" sz="2200" dirty="0" err="1"/>
              <a:t>il</a:t>
            </a:r>
            <a:r>
              <a:rPr lang="de-DE" sz="2200" dirty="0"/>
              <a:t> </a:t>
            </a:r>
            <a:r>
              <a:rPr lang="de-DE" sz="2200" dirty="0" err="1"/>
              <a:t>Pilota</a:t>
            </a:r>
            <a:r>
              <a:rPr lang="de-DE" sz="2200" dirty="0"/>
              <a:t> </a:t>
            </a:r>
            <a:r>
              <a:rPr lang="de-DE" sz="2200" dirty="0" err="1"/>
              <a:t>Automatico</a:t>
            </a:r>
            <a:endParaRPr lang="de-DE" sz="22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014380E-B4B6-4AEB-8DA0-8BB2A63B07A0}"/>
              </a:ext>
            </a:extLst>
          </p:cNvPr>
          <p:cNvPicPr>
            <a:picLocks noChangeAspect="1"/>
          </p:cNvPicPr>
          <p:nvPr/>
        </p:nvPicPr>
        <p:blipFill rotWithShape="1">
          <a:blip r:embed="rId2"/>
          <a:srcRect t="33631"/>
          <a:stretch/>
        </p:blipFill>
        <p:spPr>
          <a:xfrm>
            <a:off x="1319601" y="4599359"/>
            <a:ext cx="3725458" cy="1641495"/>
          </a:xfrm>
          <a:prstGeom prst="rect">
            <a:avLst/>
          </a:prstGeom>
        </p:spPr>
      </p:pic>
    </p:spTree>
    <p:extLst>
      <p:ext uri="{BB962C8B-B14F-4D97-AF65-F5344CB8AC3E}">
        <p14:creationId xmlns:p14="http://schemas.microsoft.com/office/powerpoint/2010/main" val="278789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Cyber</a:t>
            </a:r>
            <a:r>
              <a:rPr lang="de-DE" dirty="0"/>
              <a:t> Security</a:t>
            </a:r>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10" y="1625011"/>
            <a:ext cx="5250292" cy="4493167"/>
          </a:xfrm>
        </p:spPr>
        <p:txBody>
          <a:bodyPr>
            <a:normAutofit/>
          </a:bodyPr>
          <a:lstStyle/>
          <a:p>
            <a:pPr marL="0" indent="0">
              <a:buNone/>
            </a:pPr>
            <a:r>
              <a:rPr lang="en-US" b="1" dirty="0"/>
              <a:t>Che </a:t>
            </a:r>
            <a:r>
              <a:rPr lang="en-US" b="1" dirty="0" err="1"/>
              <a:t>cos’è</a:t>
            </a:r>
            <a:r>
              <a:rPr lang="en-US" b="1" dirty="0"/>
              <a:t> la Cyber Security?</a:t>
            </a:r>
          </a:p>
          <a:p>
            <a:pPr marL="0" indent="0">
              <a:buNone/>
            </a:pPr>
            <a:r>
              <a:rPr lang="en-US" i="1" dirty="0"/>
              <a:t>“cybersecurity o </a:t>
            </a:r>
            <a:r>
              <a:rPr lang="en-US" i="1" dirty="0" err="1"/>
              <a:t>sicurezza</a:t>
            </a:r>
            <a:r>
              <a:rPr lang="en-US" i="1" dirty="0"/>
              <a:t> informatica (IT security) è la </a:t>
            </a:r>
            <a:r>
              <a:rPr lang="en-US" i="1" dirty="0" err="1"/>
              <a:t>protezione</a:t>
            </a:r>
            <a:r>
              <a:rPr lang="en-US" i="1" dirty="0"/>
              <a:t> </a:t>
            </a:r>
            <a:r>
              <a:rPr lang="en-US" i="1" dirty="0" err="1"/>
              <a:t>dei</a:t>
            </a:r>
            <a:r>
              <a:rPr lang="en-US" i="1" dirty="0"/>
              <a:t> </a:t>
            </a:r>
            <a:r>
              <a:rPr lang="en-US" i="1" dirty="0" err="1"/>
              <a:t>sistemi</a:t>
            </a:r>
            <a:r>
              <a:rPr lang="en-US" i="1" dirty="0"/>
              <a:t> </a:t>
            </a:r>
            <a:r>
              <a:rPr lang="en-US" i="1" dirty="0" err="1"/>
              <a:t>informatici</a:t>
            </a:r>
            <a:r>
              <a:rPr lang="en-US" i="1" dirty="0"/>
              <a:t> da </a:t>
            </a:r>
            <a:r>
              <a:rPr lang="en-US" i="1" dirty="0" err="1"/>
              <a:t>furti</a:t>
            </a:r>
            <a:r>
              <a:rPr lang="en-US" i="1" dirty="0"/>
              <a:t> o </a:t>
            </a:r>
            <a:r>
              <a:rPr lang="en-US" i="1" dirty="0" err="1"/>
              <a:t>danni</a:t>
            </a:r>
            <a:r>
              <a:rPr lang="en-US" i="1" dirty="0"/>
              <a:t> </a:t>
            </a:r>
            <a:r>
              <a:rPr lang="en-US" i="1" dirty="0" err="1"/>
              <a:t>dei</a:t>
            </a:r>
            <a:r>
              <a:rPr lang="en-US" i="1" dirty="0"/>
              <a:t> </a:t>
            </a:r>
            <a:r>
              <a:rPr lang="en-US" i="1" dirty="0" err="1"/>
              <a:t>loro</a:t>
            </a:r>
            <a:r>
              <a:rPr lang="en-US" i="1" dirty="0"/>
              <a:t> hardware, software o </a:t>
            </a:r>
            <a:r>
              <a:rPr lang="en-US" i="1" dirty="0" err="1"/>
              <a:t>dati</a:t>
            </a:r>
            <a:r>
              <a:rPr lang="en-US" i="1" dirty="0"/>
              <a:t> </a:t>
            </a:r>
            <a:r>
              <a:rPr lang="en-US" i="1" dirty="0" err="1"/>
              <a:t>elettronici</a:t>
            </a:r>
            <a:r>
              <a:rPr lang="en-US" i="1" dirty="0"/>
              <a:t>, </a:t>
            </a:r>
            <a:r>
              <a:rPr lang="en-US" i="1" dirty="0" err="1"/>
              <a:t>nonchè</a:t>
            </a:r>
            <a:r>
              <a:rPr lang="en-US" i="1" dirty="0"/>
              <a:t> da </a:t>
            </a:r>
            <a:r>
              <a:rPr lang="en-US" i="1" dirty="0" err="1"/>
              <a:t>interruzioni</a:t>
            </a:r>
            <a:r>
              <a:rPr lang="en-US" i="1" dirty="0"/>
              <a:t> o mal </a:t>
            </a:r>
            <a:r>
              <a:rPr lang="en-US" i="1" dirty="0" err="1"/>
              <a:t>funzionamenti</a:t>
            </a:r>
            <a:r>
              <a:rPr lang="en-US" i="1" dirty="0"/>
              <a:t> </a:t>
            </a:r>
            <a:r>
              <a:rPr lang="en-US" i="1" dirty="0" err="1"/>
              <a:t>dei</a:t>
            </a:r>
            <a:r>
              <a:rPr lang="en-US" i="1" dirty="0"/>
              <a:t> </a:t>
            </a:r>
            <a:r>
              <a:rPr lang="en-US" i="1" dirty="0" err="1"/>
              <a:t>servizi</a:t>
            </a:r>
            <a:r>
              <a:rPr lang="en-US" i="1" dirty="0"/>
              <a:t> </a:t>
            </a:r>
            <a:r>
              <a:rPr lang="en-US" i="1" dirty="0" err="1"/>
              <a:t>che</a:t>
            </a:r>
            <a:r>
              <a:rPr lang="en-US" i="1" dirty="0"/>
              <a:t> </a:t>
            </a:r>
            <a:r>
              <a:rPr lang="en-US" i="1" dirty="0" err="1"/>
              <a:t>forniscono</a:t>
            </a:r>
            <a:r>
              <a:rPr lang="en-US" i="1" dirty="0"/>
              <a:t>.”</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a:xfrm>
            <a:off x="11536766" y="6239244"/>
            <a:ext cx="436159" cy="374630"/>
          </a:xfrm>
          <a:prstGeom prst="rect">
            <a:avLst/>
          </a:prstGeom>
        </p:spPr>
        <p:txBody>
          <a:bodyPr anchor="ctr" anchorCtr="1"/>
          <a:lstStyle>
            <a:defPPr>
              <a:defRPr lang="de-DE"/>
            </a:defPPr>
            <a:lvl1pPr marL="0" algn="l" defTabSz="914400" rtl="0" eaLnBrk="1" latinLnBrk="0" hangingPunct="1">
              <a:defRPr sz="16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cs-CZ" smtClean="0"/>
              <a:pPr/>
              <a:t>4</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Come </a:t>
            </a:r>
            <a:r>
              <a:rPr lang="en-US" b="1" dirty="0" err="1"/>
              <a:t>posso</a:t>
            </a:r>
            <a:r>
              <a:rPr lang="en-US" b="1" dirty="0"/>
              <a:t> </a:t>
            </a:r>
            <a:r>
              <a:rPr lang="en-US" b="1" dirty="0" err="1"/>
              <a:t>hackerare</a:t>
            </a:r>
            <a:r>
              <a:rPr lang="en-US" b="1" dirty="0"/>
              <a:t> una </a:t>
            </a:r>
            <a:r>
              <a:rPr lang="en-US" b="1" dirty="0" err="1"/>
              <a:t>macchina</a:t>
            </a:r>
            <a:r>
              <a:rPr lang="en-US" b="1" dirty="0"/>
              <a:t>?</a:t>
            </a:r>
          </a:p>
          <a:p>
            <a:pPr marL="571500" indent="-571500">
              <a:buFont typeface="+mj-lt"/>
              <a:buAutoNum type="romanUcPeriod"/>
            </a:pPr>
            <a:r>
              <a:rPr lang="en-US" dirty="0" err="1"/>
              <a:t>Connettendo</a:t>
            </a:r>
            <a:r>
              <a:rPr lang="en-US" dirty="0"/>
              <a:t> un </a:t>
            </a:r>
            <a:r>
              <a:rPr lang="en-US" dirty="0" err="1"/>
              <a:t>cellulare</a:t>
            </a:r>
            <a:r>
              <a:rPr lang="en-US" dirty="0"/>
              <a:t> </a:t>
            </a:r>
            <a:r>
              <a:rPr lang="en-US" dirty="0" err="1"/>
              <a:t>già</a:t>
            </a:r>
            <a:r>
              <a:rPr lang="en-US" dirty="0"/>
              <a:t> </a:t>
            </a:r>
            <a:r>
              <a:rPr lang="en-US" dirty="0" err="1"/>
              <a:t>hackerato</a:t>
            </a:r>
            <a:r>
              <a:rPr lang="en-US" dirty="0"/>
              <a:t> al Sistema di </a:t>
            </a:r>
            <a:r>
              <a:rPr lang="en-US" dirty="0" err="1"/>
              <a:t>intrattenimento</a:t>
            </a:r>
            <a:r>
              <a:rPr lang="en-US" dirty="0"/>
              <a:t> </a:t>
            </a:r>
            <a:r>
              <a:rPr lang="en-US" dirty="0" err="1"/>
              <a:t>della</a:t>
            </a:r>
            <a:r>
              <a:rPr lang="en-US" dirty="0"/>
              <a:t> </a:t>
            </a:r>
            <a:r>
              <a:rPr lang="en-US" dirty="0" err="1"/>
              <a:t>macchina</a:t>
            </a:r>
            <a:r>
              <a:rPr lang="en-US" dirty="0"/>
              <a:t>.</a:t>
            </a:r>
          </a:p>
          <a:p>
            <a:pPr marL="571500" indent="-571500">
              <a:buFont typeface="+mj-lt"/>
              <a:buAutoNum type="romanUcPeriod"/>
            </a:pPr>
            <a:r>
              <a:rPr lang="en-US" dirty="0"/>
              <a:t>Un malware </a:t>
            </a:r>
            <a:r>
              <a:rPr lang="en-US" dirty="0" err="1"/>
              <a:t>installato</a:t>
            </a:r>
            <a:r>
              <a:rPr lang="en-US" dirty="0"/>
              <a:t> </a:t>
            </a:r>
            <a:r>
              <a:rPr lang="en-US" dirty="0" err="1"/>
              <a:t>nel</a:t>
            </a:r>
            <a:r>
              <a:rPr lang="en-US" dirty="0"/>
              <a:t> </a:t>
            </a:r>
            <a:r>
              <a:rPr lang="en-US" dirty="0" err="1"/>
              <a:t>telefono</a:t>
            </a:r>
            <a:r>
              <a:rPr lang="en-US" dirty="0"/>
              <a:t> </a:t>
            </a:r>
            <a:r>
              <a:rPr lang="en-US" dirty="0" err="1"/>
              <a:t>prova</a:t>
            </a:r>
            <a:r>
              <a:rPr lang="en-US" dirty="0"/>
              <a:t> ad </a:t>
            </a:r>
            <a:r>
              <a:rPr lang="en-US" dirty="0" err="1"/>
              <a:t>accedere</a:t>
            </a:r>
            <a:r>
              <a:rPr lang="en-US" dirty="0"/>
              <a:t> al </a:t>
            </a:r>
            <a:r>
              <a:rPr lang="en-US" dirty="0" err="1"/>
              <a:t>sistema</a:t>
            </a:r>
            <a:r>
              <a:rPr lang="en-US" dirty="0"/>
              <a:t> di </a:t>
            </a:r>
            <a:r>
              <a:rPr lang="en-US" dirty="0" err="1"/>
              <a:t>intrattenimento</a:t>
            </a:r>
            <a:r>
              <a:rPr lang="en-US" dirty="0"/>
              <a:t> </a:t>
            </a:r>
            <a:r>
              <a:rPr lang="en-US" dirty="0" err="1"/>
              <a:t>della</a:t>
            </a:r>
            <a:r>
              <a:rPr lang="en-US" dirty="0"/>
              <a:t> </a:t>
            </a:r>
            <a:r>
              <a:rPr lang="en-US" dirty="0" err="1"/>
              <a:t>macchina</a:t>
            </a:r>
            <a:r>
              <a:rPr lang="en-US" dirty="0"/>
              <a:t>.</a:t>
            </a:r>
          </a:p>
          <a:p>
            <a:pPr marL="571500" indent="-571500">
              <a:buFont typeface="+mj-lt"/>
              <a:buAutoNum type="romanUcPeriod"/>
            </a:pPr>
            <a:r>
              <a:rPr lang="en-US" dirty="0" err="1"/>
              <a:t>Attraverso</a:t>
            </a:r>
            <a:r>
              <a:rPr lang="en-US" dirty="0"/>
              <a:t> </a:t>
            </a:r>
            <a:r>
              <a:rPr lang="en-US" dirty="0" err="1"/>
              <a:t>il</a:t>
            </a:r>
            <a:r>
              <a:rPr lang="en-US" dirty="0"/>
              <a:t> </a:t>
            </a:r>
            <a:r>
              <a:rPr lang="en-US" dirty="0" err="1"/>
              <a:t>sistema</a:t>
            </a:r>
            <a:r>
              <a:rPr lang="en-US" dirty="0"/>
              <a:t> di </a:t>
            </a:r>
            <a:r>
              <a:rPr lang="en-US" dirty="0" err="1"/>
              <a:t>intrattenimento</a:t>
            </a:r>
            <a:r>
              <a:rPr lang="en-US" dirty="0"/>
              <a:t>, </a:t>
            </a:r>
            <a:r>
              <a:rPr lang="en-US" dirty="0" err="1"/>
              <a:t>viene</a:t>
            </a:r>
            <a:r>
              <a:rPr lang="en-US" dirty="0"/>
              <a:t> </a:t>
            </a:r>
            <a:r>
              <a:rPr lang="en-US" dirty="0" err="1"/>
              <a:t>colpito</a:t>
            </a:r>
            <a:r>
              <a:rPr lang="en-US" dirty="0"/>
              <a:t> </a:t>
            </a:r>
            <a:r>
              <a:rPr lang="en-US" dirty="0" err="1"/>
              <a:t>il</a:t>
            </a:r>
            <a:r>
              <a:rPr lang="en-US" dirty="0"/>
              <a:t> computer </a:t>
            </a:r>
            <a:r>
              <a:rPr lang="en-US" dirty="0" err="1"/>
              <a:t>centrale</a:t>
            </a:r>
            <a:r>
              <a:rPr lang="en-US" dirty="0"/>
              <a:t> </a:t>
            </a:r>
            <a:r>
              <a:rPr lang="en-US" dirty="0" err="1"/>
              <a:t>della</a:t>
            </a:r>
            <a:r>
              <a:rPr lang="en-US" dirty="0"/>
              <a:t> </a:t>
            </a:r>
            <a:r>
              <a:rPr lang="en-US" dirty="0" err="1"/>
              <a:t>macchina</a:t>
            </a:r>
            <a:r>
              <a:rPr lang="en-US" dirty="0"/>
              <a:t>.</a:t>
            </a:r>
          </a:p>
          <a:p>
            <a:pPr marL="571500" indent="-571500">
              <a:buFont typeface="+mj-lt"/>
              <a:buAutoNum type="romanUcPeriod"/>
            </a:pPr>
            <a:r>
              <a:rPr lang="en-US" dirty="0"/>
              <a:t>Una </a:t>
            </a:r>
            <a:r>
              <a:rPr lang="en-US" dirty="0" err="1"/>
              <a:t>volta</a:t>
            </a:r>
            <a:r>
              <a:rPr lang="en-US" dirty="0"/>
              <a:t> </a:t>
            </a:r>
            <a:r>
              <a:rPr lang="en-US" dirty="0" err="1"/>
              <a:t>che</a:t>
            </a:r>
            <a:r>
              <a:rPr lang="en-US" dirty="0"/>
              <a:t> </a:t>
            </a:r>
            <a:r>
              <a:rPr lang="en-US" dirty="0" err="1"/>
              <a:t>il</a:t>
            </a:r>
            <a:r>
              <a:rPr lang="en-US" dirty="0"/>
              <a:t> computer </a:t>
            </a:r>
            <a:r>
              <a:rPr lang="en-US" dirty="0" err="1"/>
              <a:t>centrale</a:t>
            </a:r>
            <a:r>
              <a:rPr lang="en-US" dirty="0"/>
              <a:t> è </a:t>
            </a:r>
            <a:r>
              <a:rPr lang="en-US" dirty="0" err="1"/>
              <a:t>hackerato</a:t>
            </a:r>
            <a:r>
              <a:rPr lang="en-US" dirty="0"/>
              <a:t>, è possible </a:t>
            </a:r>
            <a:r>
              <a:rPr lang="en-US" dirty="0" err="1"/>
              <a:t>avere</a:t>
            </a:r>
            <a:r>
              <a:rPr lang="en-US" dirty="0"/>
              <a:t> </a:t>
            </a:r>
            <a:r>
              <a:rPr lang="en-US" dirty="0" err="1"/>
              <a:t>il</a:t>
            </a:r>
            <a:r>
              <a:rPr lang="en-US" dirty="0"/>
              <a:t> </a:t>
            </a:r>
            <a:r>
              <a:rPr lang="en-US" dirty="0" err="1"/>
              <a:t>pieno</a:t>
            </a:r>
            <a:r>
              <a:rPr lang="en-US" dirty="0"/>
              <a:t> </a:t>
            </a:r>
            <a:r>
              <a:rPr lang="en-US" dirty="0" err="1"/>
              <a:t>controllo</a:t>
            </a:r>
            <a:r>
              <a:rPr lang="en-US" dirty="0"/>
              <a:t> </a:t>
            </a:r>
            <a:r>
              <a:rPr lang="en-US" dirty="0" err="1"/>
              <a:t>dell’auto</a:t>
            </a:r>
            <a:r>
              <a:rPr lang="en-US" dirty="0"/>
              <a:t>.</a:t>
            </a:r>
          </a:p>
          <a:p>
            <a:pPr marL="571500" indent="-571500">
              <a:buFont typeface="+mj-lt"/>
              <a:buAutoNum type="romanUcPeriod"/>
            </a:pPr>
            <a:r>
              <a:rPr lang="en-US" dirty="0"/>
              <a:t>Un hacker </a:t>
            </a:r>
            <a:r>
              <a:rPr lang="en-US" dirty="0" err="1"/>
              <a:t>potrebbe</a:t>
            </a:r>
            <a:r>
              <a:rPr lang="en-US" dirty="0"/>
              <a:t> </a:t>
            </a:r>
            <a:r>
              <a:rPr lang="en-US" dirty="0" err="1"/>
              <a:t>controllare</a:t>
            </a:r>
            <a:r>
              <a:rPr lang="en-US" dirty="0"/>
              <a:t> la </a:t>
            </a:r>
            <a:r>
              <a:rPr lang="en-US" dirty="0" err="1"/>
              <a:t>velocità</a:t>
            </a:r>
            <a:r>
              <a:rPr lang="en-US" dirty="0"/>
              <a:t>, fare </a:t>
            </a:r>
            <a:r>
              <a:rPr lang="en-US" dirty="0" err="1"/>
              <a:t>irruzione</a:t>
            </a:r>
            <a:r>
              <a:rPr lang="en-US" dirty="0"/>
              <a:t>, </a:t>
            </a:r>
            <a:r>
              <a:rPr lang="en-US" dirty="0" err="1"/>
              <a:t>causare</a:t>
            </a:r>
            <a:r>
              <a:rPr lang="en-US" dirty="0"/>
              <a:t> </a:t>
            </a:r>
            <a:r>
              <a:rPr lang="en-US" dirty="0" err="1"/>
              <a:t>incidenti</a:t>
            </a:r>
            <a:r>
              <a:rPr lang="en-US" dirty="0"/>
              <a:t>, etc.</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0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283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479ACF4DC491A43A8C0441AFC736D21" ma:contentTypeVersion="10" ma:contentTypeDescription="Creare un nuovo documento." ma:contentTypeScope="" ma:versionID="889f7f22c2db2f030e9794c986eb3f34">
  <xsd:schema xmlns:xsd="http://www.w3.org/2001/XMLSchema" xmlns:xs="http://www.w3.org/2001/XMLSchema" xmlns:p="http://schemas.microsoft.com/office/2006/metadata/properties" xmlns:ns2="a8760a72-2e53-4322-9726-5dcdf2a2aab3" xmlns:ns3="9a6c811f-9e3f-47da-9a54-a66834023832" targetNamespace="http://schemas.microsoft.com/office/2006/metadata/properties" ma:root="true" ma:fieldsID="04d8d09a0a56a1d920850e4bb08b5642" ns2:_="" ns3:_="">
    <xsd:import namespace="a8760a72-2e53-4322-9726-5dcdf2a2aab3"/>
    <xsd:import namespace="9a6c811f-9e3f-47da-9a54-a668340238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60a72-2e53-4322-9726-5dcdf2a2a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6c811f-9e3f-47da-9a54-a66834023832"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19DB4-BA79-4945-B6C1-E28F301BC768}">
  <ds:schemaRefs>
    <ds:schemaRef ds:uri="http://purl.org/dc/terms/"/>
    <ds:schemaRef ds:uri="http://schemas.openxmlformats.org/package/2006/metadata/core-properties"/>
    <ds:schemaRef ds:uri="http://schemas.microsoft.com/office/2006/documentManagement/types"/>
    <ds:schemaRef ds:uri="http://purl.org/dc/dcmitype/"/>
    <ds:schemaRef ds:uri="9a6c811f-9e3f-47da-9a54-a66834023832"/>
    <ds:schemaRef ds:uri="a8760a72-2e53-4322-9726-5dcdf2a2aab3"/>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995B1DC-34DC-44FD-8DC2-B03947759540}">
  <ds:schemaRefs>
    <ds:schemaRef ds:uri="http://schemas.microsoft.com/sharepoint/v3/contenttype/forms"/>
  </ds:schemaRefs>
</ds:datastoreItem>
</file>

<file path=customXml/itemProps3.xml><?xml version="1.0" encoding="utf-8"?>
<ds:datastoreItem xmlns:ds="http://schemas.openxmlformats.org/officeDocument/2006/customXml" ds:itemID="{CA235BD9-48E0-4E33-ADA0-060FFC592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60a72-2e53-4322-9726-5dcdf2a2aab3"/>
    <ds:schemaRef ds:uri="9a6c811f-9e3f-47da-9a54-a66834023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Breitbild</PresentationFormat>
  <Paragraphs>44</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Tema di Office</vt:lpstr>
      <vt:lpstr>PowerPoint-Präsentation</vt:lpstr>
      <vt:lpstr>Gestione dell‘energia</vt:lpstr>
      <vt:lpstr>Automobili a guida autonoma</vt:lpstr>
      <vt:lpstr>Cyber Security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Hilary Molin - CoopCramars</dc:creator>
  <cp:lastModifiedBy>Sprenger Hanna</cp:lastModifiedBy>
  <cp:revision>6</cp:revision>
  <dcterms:created xsi:type="dcterms:W3CDTF">2019-07-26T10:02:24Z</dcterms:created>
  <dcterms:modified xsi:type="dcterms:W3CDTF">2019-09-29T18:13:12Z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0x0101005479ACF4DC491A43A8C0441AFC736D21</vt:lpwstr>
  </property>
</Properties>
</file>